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10287000" cx="18288000"/>
  <p:notesSz cx="6858000" cy="9144000"/>
  <p:embeddedFontLst>
    <p:embeddedFont>
      <p:font typeface="Poppins"/>
      <p:regular r:id="rId24"/>
      <p:bold r:id="rId25"/>
      <p:italic r:id="rId26"/>
      <p:boldItalic r:id="rId27"/>
    </p:embeddedFont>
    <p:embeddedFont>
      <p:font typeface="Montserrat"/>
      <p:bold r:id="rId28"/>
      <p:boldItalic r:id="rId29"/>
    </p:embeddedFont>
    <p:embeddedFont>
      <p:font typeface="Montserrat Medium"/>
      <p:regular r:id="rId30"/>
      <p:bold r:id="rId31"/>
      <p:italic r:id="rId32"/>
      <p:boldItalic r:id="rId33"/>
    </p:embeddedFont>
    <p:embeddedFont>
      <p:font typeface="Helvetica Neue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8" roundtripDataSignature="AMtx7mg1si/zVToaR/AxYZJX0+Mk/RLm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9905B95-CD3D-430A-B5C7-7ACEC9B11BF3}">
  <a:tblStyle styleId="{59905B95-CD3D-430A-B5C7-7ACEC9B11BF3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Poppins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Poppins-italic.fntdata"/><Relationship Id="rId25" Type="http://schemas.openxmlformats.org/officeDocument/2006/relationships/font" Target="fonts/Poppins-bold.fntdata"/><Relationship Id="rId28" Type="http://schemas.openxmlformats.org/officeDocument/2006/relationships/font" Target="fonts/Montserrat-bold.fntdata"/><Relationship Id="rId27" Type="http://schemas.openxmlformats.org/officeDocument/2006/relationships/font" Target="fonts/Poppins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bold.fntdata"/><Relationship Id="rId30" Type="http://schemas.openxmlformats.org/officeDocument/2006/relationships/font" Target="fonts/MontserratMedium-regular.fntdata"/><Relationship Id="rId11" Type="http://schemas.openxmlformats.org/officeDocument/2006/relationships/slide" Target="slides/slide5.xml"/><Relationship Id="rId33" Type="http://schemas.openxmlformats.org/officeDocument/2006/relationships/font" Target="fonts/MontserratMedium-bold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Medium-italic.fntdata"/><Relationship Id="rId13" Type="http://schemas.openxmlformats.org/officeDocument/2006/relationships/slide" Target="slides/slide7.xml"/><Relationship Id="rId35" Type="http://schemas.openxmlformats.org/officeDocument/2006/relationships/font" Target="fonts/HelveticaNeue-bold.fntdata"/><Relationship Id="rId12" Type="http://schemas.openxmlformats.org/officeDocument/2006/relationships/slide" Target="slides/slide6.xml"/><Relationship Id="rId34" Type="http://schemas.openxmlformats.org/officeDocument/2006/relationships/font" Target="fonts/HelveticaNeue-regular.fntdata"/><Relationship Id="rId15" Type="http://schemas.openxmlformats.org/officeDocument/2006/relationships/slide" Target="slides/slide9.xml"/><Relationship Id="rId37" Type="http://schemas.openxmlformats.org/officeDocument/2006/relationships/font" Target="fonts/HelveticaNeue-boldItalic.fntdata"/><Relationship Id="rId14" Type="http://schemas.openxmlformats.org/officeDocument/2006/relationships/slide" Target="slides/slide8.xml"/><Relationship Id="rId36" Type="http://schemas.openxmlformats.org/officeDocument/2006/relationships/font" Target="fonts/HelveticaNeue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customschemas.google.com/relationships/presentationmetadata" Target="meta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adae2885ea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adae2885e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adae2885ea_1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adae2885ea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jpg"/><Relationship Id="rId4" Type="http://schemas.openxmlformats.org/officeDocument/2006/relationships/image" Target="../media/image15.jpg"/><Relationship Id="rId5" Type="http://schemas.openxmlformats.org/officeDocument/2006/relationships/image" Target="../media/image1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2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jp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8.jpg"/><Relationship Id="rId5" Type="http://schemas.openxmlformats.org/officeDocument/2006/relationships/image" Target="../media/image10.jpg"/><Relationship Id="rId6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11.jpg"/><Relationship Id="rId5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11.jpg"/><Relationship Id="rId5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4.jpg"/><Relationship Id="rId5" Type="http://schemas.openxmlformats.org/officeDocument/2006/relationships/image" Target="../media/image13.jpg"/><Relationship Id="rId6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8517" l="0" r="0" t="-68517"/>
            </a:stretch>
          </a:blipFill>
          <a:ln>
            <a:noFill/>
          </a:ln>
        </p:spPr>
      </p:sp>
      <p:sp>
        <p:nvSpPr>
          <p:cNvPr id="85" name="Google Shape;85;p1"/>
          <p:cNvSpPr/>
          <p:nvPr/>
        </p:nvSpPr>
        <p:spPr>
          <a:xfrm>
            <a:off x="15860002" y="8551330"/>
            <a:ext cx="1399298" cy="628412"/>
          </a:xfrm>
          <a:custGeom>
            <a:rect b="b" l="l" r="r" t="t"/>
            <a:pathLst>
              <a:path extrusionOk="0" h="628412" w="1399298">
                <a:moveTo>
                  <a:pt x="0" y="0"/>
                </a:moveTo>
                <a:lnTo>
                  <a:pt x="1399298" y="0"/>
                </a:lnTo>
                <a:lnTo>
                  <a:pt x="1399298" y="628412"/>
                </a:lnTo>
                <a:lnTo>
                  <a:pt x="0" y="6284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" name="Google Shape;86;p1"/>
          <p:cNvSpPr txBox="1"/>
          <p:nvPr/>
        </p:nvSpPr>
        <p:spPr>
          <a:xfrm>
            <a:off x="1028700" y="5905929"/>
            <a:ext cx="12448652" cy="3258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sng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Team members:</a:t>
            </a:r>
            <a:endParaRPr/>
          </a:p>
          <a:p>
            <a:pPr indent="0" lvl="0" marL="0" marR="0" rtl="0" algn="l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74982" lvl="1" marL="94996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Char char="•"/>
            </a:pPr>
            <a:r>
              <a:rPr b="0" i="0" lang="en-US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Dhanush Mathivanan</a:t>
            </a:r>
            <a:endParaRPr/>
          </a:p>
          <a:p>
            <a:pPr indent="0" lvl="0" marL="0" marR="0" rtl="0" algn="l">
              <a:lnSpc>
                <a:spcPct val="19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74982" lvl="1" marL="94996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Char char="•"/>
            </a:pPr>
            <a:r>
              <a:rPr b="0" i="0" lang="en-US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Vaishali Jayaram</a:t>
            </a:r>
            <a:endParaRPr/>
          </a:p>
          <a:p>
            <a:pPr indent="0" lvl="0" marL="0" marR="0" rtl="0" algn="l">
              <a:lnSpc>
                <a:spcPct val="19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74982" lvl="1" marL="94996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Char char="•"/>
            </a:pPr>
            <a:r>
              <a:rPr b="0" i="0" lang="en-US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Simbarashe Mpofu</a:t>
            </a:r>
            <a:endParaRPr/>
          </a:p>
        </p:txBody>
      </p:sp>
      <p:sp>
        <p:nvSpPr>
          <p:cNvPr id="87" name="Google Shape;87;p1"/>
          <p:cNvSpPr txBox="1"/>
          <p:nvPr/>
        </p:nvSpPr>
        <p:spPr>
          <a:xfrm>
            <a:off x="2068593" y="681713"/>
            <a:ext cx="14008477" cy="19530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607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Income &amp; Financial Factors Influencing Health Outcomes</a:t>
            </a:r>
            <a:endParaRPr/>
          </a:p>
        </p:txBody>
      </p:sp>
      <p:sp>
        <p:nvSpPr>
          <p:cNvPr id="88" name="Google Shape;88;p1"/>
          <p:cNvSpPr txBox="1"/>
          <p:nvPr/>
        </p:nvSpPr>
        <p:spPr>
          <a:xfrm>
            <a:off x="4760177" y="2941039"/>
            <a:ext cx="8767647" cy="1661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1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Data Mining Study Using BRFSS 2024</a:t>
            </a:r>
            <a:endParaRPr/>
          </a:p>
          <a:p>
            <a:pPr indent="0" lvl="0" marL="0" marR="0" rtl="0" algn="ctr">
              <a:lnSpc>
                <a:spcPct val="249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249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7051A"/>
            </a:gs>
            <a:gs pos="100000">
              <a:srgbClr val="191745"/>
            </a:gs>
          </a:gsLst>
          <a:lin ang="5400000" scaled="0"/>
        </a:gra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0"/>
          <p:cNvSpPr/>
          <p:nvPr/>
        </p:nvSpPr>
        <p:spPr>
          <a:xfrm>
            <a:off x="11571557" y="1152037"/>
            <a:ext cx="3991463" cy="3991463"/>
          </a:xfrm>
          <a:custGeom>
            <a:rect b="b" l="l" r="r" t="t"/>
            <a:pathLst>
              <a:path extrusionOk="0" h="812800" w="812800">
                <a:moveTo>
                  <a:pt x="21336" y="0"/>
                </a:moveTo>
                <a:lnTo>
                  <a:pt x="791464" y="0"/>
                </a:lnTo>
                <a:cubicBezTo>
                  <a:pt x="803248" y="0"/>
                  <a:pt x="812800" y="9552"/>
                  <a:pt x="812800" y="21336"/>
                </a:cubicBezTo>
                <a:lnTo>
                  <a:pt x="812800" y="791464"/>
                </a:lnTo>
                <a:cubicBezTo>
                  <a:pt x="812800" y="803248"/>
                  <a:pt x="803248" y="812800"/>
                  <a:pt x="791464" y="812800"/>
                </a:cubicBezTo>
                <a:lnTo>
                  <a:pt x="21336" y="812800"/>
                </a:lnTo>
                <a:cubicBezTo>
                  <a:pt x="9552" y="812800"/>
                  <a:pt x="0" y="803248"/>
                  <a:pt x="0" y="791464"/>
                </a:cubicBezTo>
                <a:lnTo>
                  <a:pt x="0" y="21336"/>
                </a:lnTo>
                <a:cubicBezTo>
                  <a:pt x="0" y="9552"/>
                  <a:pt x="9552" y="0"/>
                  <a:pt x="21336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5045" l="0" r="0" t="-25045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0"/>
          <p:cNvSpPr/>
          <p:nvPr/>
        </p:nvSpPr>
        <p:spPr>
          <a:xfrm>
            <a:off x="11571557" y="5629833"/>
            <a:ext cx="3991463" cy="3991463"/>
          </a:xfrm>
          <a:custGeom>
            <a:rect b="b" l="l" r="r" t="t"/>
            <a:pathLst>
              <a:path extrusionOk="0" h="812800" w="812800">
                <a:moveTo>
                  <a:pt x="21336" y="0"/>
                </a:moveTo>
                <a:lnTo>
                  <a:pt x="791464" y="0"/>
                </a:lnTo>
                <a:cubicBezTo>
                  <a:pt x="803248" y="0"/>
                  <a:pt x="812800" y="9552"/>
                  <a:pt x="812800" y="21336"/>
                </a:cubicBezTo>
                <a:lnTo>
                  <a:pt x="812800" y="791464"/>
                </a:lnTo>
                <a:cubicBezTo>
                  <a:pt x="812800" y="803248"/>
                  <a:pt x="803248" y="812800"/>
                  <a:pt x="791464" y="812800"/>
                </a:cubicBezTo>
                <a:lnTo>
                  <a:pt x="21336" y="812800"/>
                </a:lnTo>
                <a:cubicBezTo>
                  <a:pt x="9552" y="812800"/>
                  <a:pt x="0" y="803248"/>
                  <a:pt x="0" y="791464"/>
                </a:cubicBezTo>
                <a:lnTo>
                  <a:pt x="0" y="21336"/>
                </a:lnTo>
                <a:cubicBezTo>
                  <a:pt x="0" y="9552"/>
                  <a:pt x="9552" y="0"/>
                  <a:pt x="21336" y="0"/>
                </a:cubicBezTo>
                <a:close/>
              </a:path>
            </a:pathLst>
          </a:custGeom>
          <a:gradFill>
            <a:gsLst>
              <a:gs pos="0">
                <a:srgbClr val="154069"/>
              </a:gs>
              <a:gs pos="50000">
                <a:srgbClr val="144A7F"/>
              </a:gs>
              <a:gs pos="100000">
                <a:srgbClr val="3C98CB"/>
              </a:gs>
            </a:gsLst>
            <a:path path="circle">
              <a:fillToRect b="100%" l="0%" r="100%" t="0%"/>
            </a:path>
            <a:tileRect b="0%" l="-100%" r="0%" t="-100%"/>
          </a:gra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0"/>
          <p:cNvSpPr/>
          <p:nvPr/>
        </p:nvSpPr>
        <p:spPr>
          <a:xfrm>
            <a:off x="15946774" y="0"/>
            <a:ext cx="3991463" cy="3991463"/>
          </a:xfrm>
          <a:custGeom>
            <a:rect b="b" l="l" r="r" t="t"/>
            <a:pathLst>
              <a:path extrusionOk="0" h="812800" w="812800">
                <a:moveTo>
                  <a:pt x="21336" y="0"/>
                </a:moveTo>
                <a:lnTo>
                  <a:pt x="791464" y="0"/>
                </a:lnTo>
                <a:cubicBezTo>
                  <a:pt x="803248" y="0"/>
                  <a:pt x="812800" y="9552"/>
                  <a:pt x="812800" y="21336"/>
                </a:cubicBezTo>
                <a:lnTo>
                  <a:pt x="812800" y="791464"/>
                </a:lnTo>
                <a:cubicBezTo>
                  <a:pt x="812800" y="803248"/>
                  <a:pt x="803248" y="812800"/>
                  <a:pt x="791464" y="812800"/>
                </a:cubicBezTo>
                <a:lnTo>
                  <a:pt x="21336" y="812800"/>
                </a:lnTo>
                <a:cubicBezTo>
                  <a:pt x="9552" y="812800"/>
                  <a:pt x="0" y="803248"/>
                  <a:pt x="0" y="791464"/>
                </a:cubicBezTo>
                <a:lnTo>
                  <a:pt x="0" y="21336"/>
                </a:lnTo>
                <a:cubicBezTo>
                  <a:pt x="0" y="9552"/>
                  <a:pt x="9552" y="0"/>
                  <a:pt x="21336" y="0"/>
                </a:cubicBezTo>
                <a:close/>
              </a:path>
            </a:pathLst>
          </a:custGeom>
          <a:gradFill>
            <a:gsLst>
              <a:gs pos="0">
                <a:srgbClr val="154069"/>
              </a:gs>
              <a:gs pos="50000">
                <a:srgbClr val="144A7F"/>
              </a:gs>
              <a:gs pos="100000">
                <a:srgbClr val="3C98CB"/>
              </a:gs>
            </a:gsLst>
            <a:lin ang="5400000" scaled="0"/>
          </a:gra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0"/>
          <p:cNvSpPr/>
          <p:nvPr/>
        </p:nvSpPr>
        <p:spPr>
          <a:xfrm>
            <a:off x="15946774" y="4393341"/>
            <a:ext cx="3991463" cy="3991463"/>
          </a:xfrm>
          <a:custGeom>
            <a:rect b="b" l="l" r="r" t="t"/>
            <a:pathLst>
              <a:path extrusionOk="0" h="812800" w="812800">
                <a:moveTo>
                  <a:pt x="21336" y="0"/>
                </a:moveTo>
                <a:lnTo>
                  <a:pt x="791464" y="0"/>
                </a:lnTo>
                <a:cubicBezTo>
                  <a:pt x="803248" y="0"/>
                  <a:pt x="812800" y="9552"/>
                  <a:pt x="812800" y="21336"/>
                </a:cubicBezTo>
                <a:lnTo>
                  <a:pt x="812800" y="791464"/>
                </a:lnTo>
                <a:cubicBezTo>
                  <a:pt x="812800" y="803248"/>
                  <a:pt x="803248" y="812800"/>
                  <a:pt x="791464" y="812800"/>
                </a:cubicBezTo>
                <a:lnTo>
                  <a:pt x="21336" y="812800"/>
                </a:lnTo>
                <a:cubicBezTo>
                  <a:pt x="9552" y="812800"/>
                  <a:pt x="0" y="803248"/>
                  <a:pt x="0" y="791464"/>
                </a:cubicBezTo>
                <a:lnTo>
                  <a:pt x="0" y="21336"/>
                </a:lnTo>
                <a:cubicBezTo>
                  <a:pt x="0" y="9552"/>
                  <a:pt x="9552" y="0"/>
                  <a:pt x="21336" y="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5045" r="-25045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0"/>
          <p:cNvSpPr/>
          <p:nvPr/>
        </p:nvSpPr>
        <p:spPr>
          <a:xfrm>
            <a:off x="15946774" y="8786681"/>
            <a:ext cx="3991463" cy="3991463"/>
          </a:xfrm>
          <a:custGeom>
            <a:rect b="b" l="l" r="r" t="t"/>
            <a:pathLst>
              <a:path extrusionOk="0" h="812800" w="812800">
                <a:moveTo>
                  <a:pt x="21336" y="0"/>
                </a:moveTo>
                <a:lnTo>
                  <a:pt x="791464" y="0"/>
                </a:lnTo>
                <a:cubicBezTo>
                  <a:pt x="803248" y="0"/>
                  <a:pt x="812800" y="9552"/>
                  <a:pt x="812800" y="21336"/>
                </a:cubicBezTo>
                <a:lnTo>
                  <a:pt x="812800" y="791464"/>
                </a:lnTo>
                <a:cubicBezTo>
                  <a:pt x="812800" y="803248"/>
                  <a:pt x="803248" y="812800"/>
                  <a:pt x="791464" y="812800"/>
                </a:cubicBezTo>
                <a:lnTo>
                  <a:pt x="21336" y="812800"/>
                </a:lnTo>
                <a:cubicBezTo>
                  <a:pt x="9552" y="812800"/>
                  <a:pt x="0" y="803248"/>
                  <a:pt x="0" y="791464"/>
                </a:cubicBezTo>
                <a:lnTo>
                  <a:pt x="0" y="21336"/>
                </a:lnTo>
                <a:cubicBezTo>
                  <a:pt x="0" y="9552"/>
                  <a:pt x="9552" y="0"/>
                  <a:pt x="21336" y="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24998" r="-24998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0"/>
          <p:cNvSpPr txBox="1"/>
          <p:nvPr/>
        </p:nvSpPr>
        <p:spPr>
          <a:xfrm>
            <a:off x="11571557" y="7028094"/>
            <a:ext cx="4031710" cy="9633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275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78.17%</a:t>
            </a:r>
            <a:endParaRPr/>
          </a:p>
        </p:txBody>
      </p:sp>
      <p:sp>
        <p:nvSpPr>
          <p:cNvPr id="262" name="Google Shape;262;p10"/>
          <p:cNvSpPr txBox="1"/>
          <p:nvPr/>
        </p:nvSpPr>
        <p:spPr>
          <a:xfrm>
            <a:off x="12331658" y="8163152"/>
            <a:ext cx="2471261" cy="507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17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Accuracy</a:t>
            </a:r>
            <a:endParaRPr/>
          </a:p>
        </p:txBody>
      </p:sp>
      <p:sp>
        <p:nvSpPr>
          <p:cNvPr id="263" name="Google Shape;263;p10"/>
          <p:cNvSpPr txBox="1"/>
          <p:nvPr/>
        </p:nvSpPr>
        <p:spPr>
          <a:xfrm>
            <a:off x="0" y="210113"/>
            <a:ext cx="11571557" cy="8635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 3: CATBOOST (BEST MODEL)</a:t>
            </a:r>
            <a:endParaRPr/>
          </a:p>
        </p:txBody>
      </p:sp>
      <p:sp>
        <p:nvSpPr>
          <p:cNvPr id="264" name="Google Shape;264;p10"/>
          <p:cNvSpPr txBox="1"/>
          <p:nvPr/>
        </p:nvSpPr>
        <p:spPr>
          <a:xfrm>
            <a:off x="287320" y="1622467"/>
            <a:ext cx="4626664" cy="13132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796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Accuracy</a:t>
            </a:r>
            <a:r>
              <a:rPr b="1" i="0" lang="en-US" sz="3796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</a:t>
            </a:r>
            <a:r>
              <a:rPr b="0" i="0" lang="en-US" sz="3796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78.17%</a:t>
            </a:r>
            <a:endParaRPr/>
          </a:p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796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-US" sz="3796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AUC-ROC</a:t>
            </a:r>
            <a:r>
              <a:rPr b="0" i="0" lang="en-US" sz="3796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0.8614</a:t>
            </a:r>
            <a:endParaRPr/>
          </a:p>
        </p:txBody>
      </p:sp>
      <p:sp>
        <p:nvSpPr>
          <p:cNvPr id="265" name="Google Shape;265;p10"/>
          <p:cNvSpPr txBox="1"/>
          <p:nvPr/>
        </p:nvSpPr>
        <p:spPr>
          <a:xfrm>
            <a:off x="287320" y="3461957"/>
            <a:ext cx="10807926" cy="26016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96" u="sng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Why it’s best :</a:t>
            </a:r>
            <a:endParaRPr/>
          </a:p>
          <a:p>
            <a:pPr indent="0" lvl="0" marL="0" marR="0" rtl="0" algn="just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96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✔ Handles categorical &amp; numeric features</a:t>
            </a:r>
            <a:endParaRPr/>
          </a:p>
          <a:p>
            <a:pPr indent="0" lvl="0" marL="0" marR="0" rtl="0" algn="just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96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✔ Captures complex interactions</a:t>
            </a:r>
            <a:endParaRPr/>
          </a:p>
          <a:p>
            <a:pPr indent="0" lvl="0" marL="0" marR="0" rtl="0" algn="just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96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✔ Highest predictive power</a:t>
            </a:r>
            <a:endParaRPr/>
          </a:p>
        </p:txBody>
      </p:sp>
      <p:sp>
        <p:nvSpPr>
          <p:cNvPr id="266" name="Google Shape;266;p10"/>
          <p:cNvSpPr txBox="1"/>
          <p:nvPr/>
        </p:nvSpPr>
        <p:spPr>
          <a:xfrm>
            <a:off x="228305" y="6783307"/>
            <a:ext cx="7603182" cy="23400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796" u="sng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 :</a:t>
            </a:r>
            <a:endParaRPr/>
          </a:p>
          <a:p>
            <a:pPr indent="-345083" lvl="1" marL="690168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96"/>
              <a:buFont typeface="Arial"/>
              <a:buChar char="•"/>
            </a:pPr>
            <a:r>
              <a:rPr b="0" i="0" lang="en-US" sz="3196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Correct Good Health: 6636</a:t>
            </a:r>
            <a:endParaRPr/>
          </a:p>
          <a:p>
            <a:pPr indent="-345083" lvl="1" marL="690168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96"/>
              <a:buFont typeface="Arial"/>
              <a:buChar char="•"/>
            </a:pPr>
            <a:r>
              <a:rPr b="0" i="0" lang="en-US" sz="3196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Correct Poor Health: 6471</a:t>
            </a:r>
            <a:endParaRPr/>
          </a:p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96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Most balanced among the three models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271;p11"/>
          <p:cNvGrpSpPr/>
          <p:nvPr/>
        </p:nvGrpSpPr>
        <p:grpSpPr>
          <a:xfrm>
            <a:off x="1353444" y="4087870"/>
            <a:ext cx="715252" cy="823748"/>
            <a:chOff x="0" y="-28575"/>
            <a:chExt cx="188379" cy="216954"/>
          </a:xfrm>
        </p:grpSpPr>
        <p:sp>
          <p:nvSpPr>
            <p:cNvPr id="272" name="Google Shape;272;p11"/>
            <p:cNvSpPr/>
            <p:nvPr/>
          </p:nvSpPr>
          <p:spPr>
            <a:xfrm>
              <a:off x="0" y="0"/>
              <a:ext cx="188379" cy="188379"/>
            </a:xfrm>
            <a:custGeom>
              <a:rect b="b" l="l" r="r" t="t"/>
              <a:pathLst>
                <a:path extrusionOk="0" h="188379" w="188379">
                  <a:moveTo>
                    <a:pt x="94190" y="0"/>
                  </a:moveTo>
                  <a:lnTo>
                    <a:pt x="94190" y="0"/>
                  </a:lnTo>
                  <a:cubicBezTo>
                    <a:pt x="119170" y="0"/>
                    <a:pt x="143128" y="9924"/>
                    <a:pt x="160792" y="27587"/>
                  </a:cubicBezTo>
                  <a:cubicBezTo>
                    <a:pt x="178456" y="45251"/>
                    <a:pt x="188379" y="69209"/>
                    <a:pt x="188379" y="94190"/>
                  </a:cubicBezTo>
                  <a:lnTo>
                    <a:pt x="188379" y="94190"/>
                  </a:lnTo>
                  <a:cubicBezTo>
                    <a:pt x="188379" y="119170"/>
                    <a:pt x="178456" y="143128"/>
                    <a:pt x="160792" y="160792"/>
                  </a:cubicBezTo>
                  <a:cubicBezTo>
                    <a:pt x="143128" y="178456"/>
                    <a:pt x="119170" y="188379"/>
                    <a:pt x="94190" y="188379"/>
                  </a:cubicBezTo>
                  <a:lnTo>
                    <a:pt x="94190" y="188379"/>
                  </a:lnTo>
                  <a:cubicBezTo>
                    <a:pt x="69209" y="188379"/>
                    <a:pt x="45251" y="178456"/>
                    <a:pt x="27587" y="160792"/>
                  </a:cubicBezTo>
                  <a:cubicBezTo>
                    <a:pt x="9924" y="143128"/>
                    <a:pt x="0" y="119170"/>
                    <a:pt x="0" y="94190"/>
                  </a:cubicBezTo>
                  <a:lnTo>
                    <a:pt x="0" y="94190"/>
                  </a:lnTo>
                  <a:cubicBezTo>
                    <a:pt x="0" y="69209"/>
                    <a:pt x="9924" y="45251"/>
                    <a:pt x="27587" y="27587"/>
                  </a:cubicBezTo>
                  <a:cubicBezTo>
                    <a:pt x="45251" y="9924"/>
                    <a:pt x="69209" y="0"/>
                    <a:pt x="941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1"/>
            <p:cNvSpPr txBox="1"/>
            <p:nvPr/>
          </p:nvSpPr>
          <p:spPr>
            <a:xfrm>
              <a:off x="0" y="-28575"/>
              <a:ext cx="188379" cy="2169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4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4" name="Google Shape;274;p11"/>
          <p:cNvSpPr/>
          <p:nvPr/>
        </p:nvSpPr>
        <p:spPr>
          <a:xfrm>
            <a:off x="8172693" y="2366189"/>
            <a:ext cx="9769720" cy="5610530"/>
          </a:xfrm>
          <a:custGeom>
            <a:rect b="b" l="l" r="r" t="t"/>
            <a:pathLst>
              <a:path extrusionOk="0" h="5610530" w="9769720">
                <a:moveTo>
                  <a:pt x="0" y="0"/>
                </a:moveTo>
                <a:lnTo>
                  <a:pt x="9769721" y="0"/>
                </a:lnTo>
                <a:lnTo>
                  <a:pt x="9769721" y="5610530"/>
                </a:lnTo>
                <a:lnTo>
                  <a:pt x="0" y="56105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994"/>
            </a:stretch>
          </a:blipFill>
          <a:ln>
            <a:noFill/>
          </a:ln>
        </p:spPr>
      </p:sp>
      <p:sp>
        <p:nvSpPr>
          <p:cNvPr id="275" name="Google Shape;275;p11"/>
          <p:cNvSpPr txBox="1"/>
          <p:nvPr/>
        </p:nvSpPr>
        <p:spPr>
          <a:xfrm>
            <a:off x="734583" y="210113"/>
            <a:ext cx="15588126" cy="1749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sng" cap="none" strike="noStrike">
                <a:solidFill>
                  <a:srgbClr val="154069"/>
                </a:solidFill>
                <a:latin typeface="Arial"/>
                <a:ea typeface="Arial"/>
                <a:cs typeface="Arial"/>
                <a:sym typeface="Arial"/>
              </a:rPr>
              <a:t>Model Performance: CatBoost Performs Best</a:t>
            </a:r>
            <a:endParaRPr/>
          </a:p>
          <a:p>
            <a:pPr indent="0" lvl="0" marL="0" marR="0" rtl="0" algn="ctr">
              <a:lnSpc>
                <a:spcPct val="38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1"/>
          <p:cNvSpPr txBox="1"/>
          <p:nvPr/>
        </p:nvSpPr>
        <p:spPr>
          <a:xfrm>
            <a:off x="195412" y="2363173"/>
            <a:ext cx="7303196" cy="55498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77884" lvl="1" marL="755769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54069"/>
              </a:buClr>
              <a:buSzPts val="3500"/>
              <a:buFont typeface="Arial"/>
              <a:buChar char="•"/>
            </a:pPr>
            <a:r>
              <a:rPr b="1" i="0" lang="en-US" sz="3500" u="none" cap="none" strike="noStrike">
                <a:solidFill>
                  <a:srgbClr val="154069"/>
                </a:solidFill>
                <a:latin typeface="Arial"/>
                <a:ea typeface="Arial"/>
                <a:cs typeface="Arial"/>
                <a:sym typeface="Arial"/>
              </a:rPr>
              <a:t>CatBoost: 78.11% accuracy, 0.861 AUC-ROC</a:t>
            </a:r>
            <a:endParaRPr/>
          </a:p>
          <a:p>
            <a:pPr indent="-377884" lvl="1" marL="755769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54069"/>
              </a:buClr>
              <a:buSzPts val="3500"/>
              <a:buFont typeface="Arial"/>
              <a:buChar char="•"/>
            </a:pPr>
            <a:r>
              <a:rPr b="1" i="0" lang="en-US" sz="3500" u="none" cap="none" strike="noStrike">
                <a:solidFill>
                  <a:srgbClr val="154069"/>
                </a:solidFill>
                <a:latin typeface="Arial"/>
                <a:ea typeface="Arial"/>
                <a:cs typeface="Arial"/>
                <a:sym typeface="Arial"/>
              </a:rPr>
              <a:t>Random Forest: 77.49% accuracy</a:t>
            </a:r>
            <a:endParaRPr/>
          </a:p>
          <a:p>
            <a:pPr indent="-377884" lvl="1" marL="755769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54069"/>
              </a:buClr>
              <a:buSzPts val="3500"/>
              <a:buFont typeface="Arial"/>
              <a:buChar char="•"/>
            </a:pPr>
            <a:r>
              <a:rPr b="1" i="0" lang="en-US" sz="3500" u="none" cap="none" strike="noStrike">
                <a:solidFill>
                  <a:srgbClr val="154069"/>
                </a:solidFill>
                <a:latin typeface="Arial"/>
                <a:ea typeface="Arial"/>
                <a:cs typeface="Arial"/>
                <a:sym typeface="Arial"/>
              </a:rPr>
              <a:t>Logistic regression performs lower</a:t>
            </a:r>
            <a:endParaRPr/>
          </a:p>
          <a:p>
            <a:pPr indent="-377884" lvl="1" marL="755769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54069"/>
              </a:buClr>
              <a:buSzPts val="3500"/>
              <a:buFont typeface="Arial"/>
              <a:buChar char="•"/>
            </a:pPr>
            <a:r>
              <a:rPr b="1" i="0" lang="en-US" sz="3500" u="none" cap="none" strike="noStrike">
                <a:solidFill>
                  <a:srgbClr val="154069"/>
                </a:solidFill>
                <a:latin typeface="Arial"/>
                <a:ea typeface="Arial"/>
                <a:cs typeface="Arial"/>
                <a:sym typeface="Arial"/>
              </a:rPr>
              <a:t>Balanced dataset (50/50) improved fairness and reduced bias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2"/>
          <p:cNvSpPr/>
          <p:nvPr/>
        </p:nvSpPr>
        <p:spPr>
          <a:xfrm>
            <a:off x="9144000" y="2571764"/>
            <a:ext cx="9144000" cy="6277898"/>
          </a:xfrm>
          <a:custGeom>
            <a:rect b="b" l="l" r="r" t="t"/>
            <a:pathLst>
              <a:path extrusionOk="0" h="6277898" w="9144000">
                <a:moveTo>
                  <a:pt x="0" y="0"/>
                </a:moveTo>
                <a:lnTo>
                  <a:pt x="9144000" y="0"/>
                </a:lnTo>
                <a:lnTo>
                  <a:pt x="9144000" y="6277897"/>
                </a:lnTo>
                <a:lnTo>
                  <a:pt x="0" y="62778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129" r="-35726" t="-620"/>
            </a:stretch>
          </a:blipFill>
          <a:ln>
            <a:noFill/>
          </a:ln>
        </p:spPr>
      </p:sp>
      <p:sp>
        <p:nvSpPr>
          <p:cNvPr id="282" name="Google Shape;282;p12"/>
          <p:cNvSpPr txBox="1"/>
          <p:nvPr/>
        </p:nvSpPr>
        <p:spPr>
          <a:xfrm>
            <a:off x="81996" y="92088"/>
            <a:ext cx="52092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5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</a:t>
            </a:r>
            <a:r>
              <a:rPr b="1" i="0" lang="en-US" sz="51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INSIGHTS </a:t>
            </a:r>
            <a:r>
              <a:rPr b="1" i="0" lang="en-US" sz="55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</p:txBody>
      </p:sp>
      <p:sp>
        <p:nvSpPr>
          <p:cNvPr id="283" name="Google Shape;283;p12"/>
          <p:cNvSpPr txBox="1"/>
          <p:nvPr/>
        </p:nvSpPr>
        <p:spPr>
          <a:xfrm>
            <a:off x="402110" y="1569001"/>
            <a:ext cx="10253700" cy="74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96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1. Income is a major health predictor</a:t>
            </a:r>
            <a:endParaRPr sz="900"/>
          </a:p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96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Lower income → significantly higher poor-health probability</a:t>
            </a:r>
            <a:endParaRPr sz="900"/>
          </a:p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96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Income is among top features across all models.</a:t>
            </a:r>
            <a:endParaRPr sz="900"/>
          </a:p>
          <a:p>
            <a:pPr indent="0" lvl="0" marL="0" marR="0" rtl="0" algn="l">
              <a:lnSpc>
                <a:spcPct val="2252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96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2. Financial stress worsens health</a:t>
            </a:r>
            <a:endParaRPr sz="900"/>
          </a:p>
          <a:p>
            <a:pPr indent="-280950" lvl="1" marL="6254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6"/>
              <a:buFont typeface="Arial"/>
              <a:buChar char="•"/>
            </a:pPr>
            <a:r>
              <a:rPr b="1" i="0" lang="en-US" sz="2396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Lack of insurance</a:t>
            </a:r>
            <a:endParaRPr sz="900"/>
          </a:p>
          <a:p>
            <a:pPr indent="-280950" lvl="1" marL="6254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6"/>
              <a:buFont typeface="Arial"/>
              <a:buChar char="•"/>
            </a:pPr>
            <a:r>
              <a:rPr b="1" i="0" lang="en-US" sz="2396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Unable to afford doctor visits</a:t>
            </a:r>
            <a:endParaRPr sz="900"/>
          </a:p>
          <a:p>
            <a:pPr indent="-280950" lvl="1" marL="6254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6"/>
              <a:buFont typeface="Arial"/>
              <a:buChar char="•"/>
            </a:pPr>
            <a:r>
              <a:rPr b="1" i="0" lang="en-US" sz="2396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Unemployment</a:t>
            </a:r>
            <a:endParaRPr sz="900"/>
          </a:p>
          <a:p>
            <a:pPr indent="-280950" lvl="1" marL="6254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6"/>
              <a:buFont typeface="Arial"/>
              <a:buChar char="•"/>
            </a:pPr>
            <a:r>
              <a:rPr b="1" i="0" lang="en-US" sz="2396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All show strong contribution to poor health.</a:t>
            </a:r>
            <a:endParaRPr sz="900"/>
          </a:p>
          <a:p>
            <a:pPr indent="0" lvl="0" marL="0" marR="0" rtl="0" algn="l">
              <a:lnSpc>
                <a:spcPct val="2252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96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3. Health limitations</a:t>
            </a:r>
            <a:endParaRPr sz="900"/>
          </a:p>
          <a:p>
            <a:pPr indent="-280950" lvl="1" marL="6254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6"/>
              <a:buFont typeface="Arial"/>
              <a:buChar char="•"/>
            </a:pPr>
            <a:r>
              <a:rPr b="1" i="0" lang="en-US" sz="2396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BMI, exercise</a:t>
            </a:r>
            <a:endParaRPr sz="900"/>
          </a:p>
          <a:p>
            <a:pPr indent="-280950" lvl="1" marL="6254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6"/>
              <a:buFont typeface="Arial"/>
              <a:buChar char="•"/>
            </a:pPr>
            <a:r>
              <a:rPr b="1" i="0" lang="en-US" sz="2396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Diabetes</a:t>
            </a:r>
            <a:endParaRPr sz="900"/>
          </a:p>
          <a:p>
            <a:pPr indent="-280950" lvl="1" marL="6254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6"/>
              <a:buFont typeface="Arial"/>
              <a:buChar char="•"/>
            </a:pPr>
            <a:r>
              <a:rPr b="1" i="0" lang="en-US" sz="2396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Difficulty performing daily tasks</a:t>
            </a:r>
            <a:endParaRPr sz="900"/>
          </a:p>
          <a:p>
            <a:pPr indent="-280950" lvl="1" marL="6254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6"/>
              <a:buFont typeface="Arial"/>
              <a:buChar char="•"/>
            </a:pPr>
            <a:r>
              <a:rPr b="1" i="0" lang="en-US" sz="2396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Mental health days</a:t>
            </a:r>
            <a:endParaRPr sz="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3"/>
          <p:cNvSpPr/>
          <p:nvPr/>
        </p:nvSpPr>
        <p:spPr>
          <a:xfrm>
            <a:off x="8720350" y="684474"/>
            <a:ext cx="9287447" cy="8918052"/>
          </a:xfrm>
          <a:custGeom>
            <a:rect b="b" l="l" r="r" t="t"/>
            <a:pathLst>
              <a:path extrusionOk="0" h="8918052" w="9287447">
                <a:moveTo>
                  <a:pt x="0" y="0"/>
                </a:moveTo>
                <a:lnTo>
                  <a:pt x="9287447" y="0"/>
                </a:lnTo>
                <a:lnTo>
                  <a:pt x="9287447" y="8918052"/>
                </a:lnTo>
                <a:lnTo>
                  <a:pt x="0" y="89180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406" r="-3308" t="0"/>
            </a:stretch>
          </a:blipFill>
          <a:ln>
            <a:noFill/>
          </a:ln>
        </p:spPr>
      </p:sp>
      <p:sp>
        <p:nvSpPr>
          <p:cNvPr id="289" name="Google Shape;289;p13"/>
          <p:cNvSpPr txBox="1"/>
          <p:nvPr/>
        </p:nvSpPr>
        <p:spPr>
          <a:xfrm>
            <a:off x="0" y="151786"/>
            <a:ext cx="8344584" cy="15054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48" u="sng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Health Predictor App - Final Model Deployment </a:t>
            </a:r>
            <a:endParaRPr/>
          </a:p>
        </p:txBody>
      </p:sp>
      <p:sp>
        <p:nvSpPr>
          <p:cNvPr id="290" name="Google Shape;290;p13"/>
          <p:cNvSpPr txBox="1"/>
          <p:nvPr/>
        </p:nvSpPr>
        <p:spPr>
          <a:xfrm>
            <a:off x="262845" y="2094900"/>
            <a:ext cx="8081700" cy="79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17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Our App Does :</a:t>
            </a:r>
            <a:endParaRPr sz="1100"/>
          </a:p>
          <a:p>
            <a:pPr indent="-274319" lvl="1" marL="58674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17"/>
              <a:buFont typeface="Arial"/>
              <a:buChar char="•"/>
            </a:pPr>
            <a:r>
              <a:rPr b="0" i="0" lang="en-US" sz="241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Predicts health risk using 17 key factors</a:t>
            </a:r>
            <a:endParaRPr sz="1100"/>
          </a:p>
          <a:p>
            <a:pPr indent="-274319" lvl="1" marL="58674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17"/>
              <a:buFont typeface="Arial"/>
              <a:buChar char="•"/>
            </a:pPr>
            <a:r>
              <a:rPr b="0" i="0" lang="en-US" sz="241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Uses our best model (CatBoost: 78% accuracy)</a:t>
            </a:r>
            <a:endParaRPr sz="1100"/>
          </a:p>
          <a:p>
            <a:pPr indent="-274319" lvl="1" marL="58674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17"/>
              <a:buFont typeface="Arial"/>
              <a:buChar char="•"/>
            </a:pPr>
            <a:r>
              <a:rPr b="0" i="0" lang="en-US" sz="241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Income variables contributing around 36%.</a:t>
            </a:r>
            <a:endParaRPr sz="1100"/>
          </a:p>
          <a:p>
            <a:pPr indent="0" lvl="0" marL="0" marR="0" rtl="0" algn="l">
              <a:lnSpc>
                <a:spcPct val="211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00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17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Features :</a:t>
            </a:r>
            <a:endParaRPr sz="1100"/>
          </a:p>
          <a:p>
            <a:pPr indent="-274319" lvl="1" marL="58674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17"/>
              <a:buFont typeface="Arial"/>
              <a:buChar char="•"/>
            </a:pPr>
            <a:r>
              <a:rPr b="0" i="0" lang="en-US" sz="241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Performance Dashboard</a:t>
            </a:r>
            <a:endParaRPr sz="1100"/>
          </a:p>
          <a:p>
            <a:pPr indent="-274319" lvl="1" marL="58674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17"/>
              <a:buFont typeface="Arial"/>
              <a:buChar char="•"/>
            </a:pPr>
            <a:r>
              <a:rPr b="0" i="0" lang="en-US" sz="241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Health Predictors Chart</a:t>
            </a:r>
            <a:endParaRPr sz="1100"/>
          </a:p>
          <a:p>
            <a:pPr indent="-274319" lvl="1" marL="58674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17"/>
              <a:buFont typeface="Arial"/>
              <a:buChar char="•"/>
            </a:pPr>
            <a:r>
              <a:rPr b="0" i="0" lang="en-US" sz="241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Interactive Health Assessment Form</a:t>
            </a:r>
            <a:endParaRPr sz="1100"/>
          </a:p>
          <a:p>
            <a:pPr indent="-274319" lvl="1" marL="58674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17"/>
              <a:buFont typeface="Arial"/>
              <a:buChar char="•"/>
            </a:pPr>
            <a:r>
              <a:rPr b="0" i="0" lang="en-US" sz="241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Instant Good/Poor Health Output</a:t>
            </a:r>
            <a:endParaRPr sz="1100"/>
          </a:p>
          <a:p>
            <a:pPr indent="0" lvl="0" marL="0" marR="0" rtl="0" algn="l">
              <a:lnSpc>
                <a:spcPct val="211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00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17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It Matters :</a:t>
            </a:r>
            <a:endParaRPr sz="1100"/>
          </a:p>
          <a:p>
            <a:pPr indent="-274319" lvl="1" marL="58674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17"/>
              <a:buFont typeface="Arial"/>
              <a:buChar char="•"/>
            </a:pPr>
            <a:r>
              <a:rPr b="0" i="0" lang="en-US" sz="241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Turns our ML model into a real, usable tool</a:t>
            </a:r>
            <a:endParaRPr sz="1100"/>
          </a:p>
          <a:p>
            <a:pPr indent="-274319" lvl="1" marL="58674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17"/>
              <a:buFont typeface="Arial"/>
              <a:buChar char="•"/>
            </a:pPr>
            <a:r>
              <a:rPr b="0" i="0" lang="en-US" sz="241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Makes preventive health insights accessible to everyone</a:t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g3adae2885ea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5625" y="152400"/>
            <a:ext cx="7419976" cy="675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3adae2885ea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9893500" cy="989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g3adae2885ea_1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9100" y="152400"/>
            <a:ext cx="7929574" cy="842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3adae2885ea_1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9464876" cy="951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7051A"/>
            </a:gs>
            <a:gs pos="100000">
              <a:srgbClr val="191745"/>
            </a:gs>
          </a:gsLst>
          <a:lin ang="5400000" scaled="0"/>
        </a:gra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4"/>
          <p:cNvSpPr txBox="1"/>
          <p:nvPr/>
        </p:nvSpPr>
        <p:spPr>
          <a:xfrm>
            <a:off x="5460831" y="165113"/>
            <a:ext cx="7366338" cy="8635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FINAL CONCLUSION</a:t>
            </a:r>
            <a:endParaRPr/>
          </a:p>
        </p:txBody>
      </p:sp>
      <p:sp>
        <p:nvSpPr>
          <p:cNvPr id="308" name="Google Shape;308;p14"/>
          <p:cNvSpPr txBox="1"/>
          <p:nvPr/>
        </p:nvSpPr>
        <p:spPr>
          <a:xfrm>
            <a:off x="205203" y="2675226"/>
            <a:ext cx="18288000" cy="4082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0269" lvl="1" marL="820537" marR="0" rtl="0" algn="l">
              <a:lnSpc>
                <a:spcPct val="17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Char char="•"/>
            </a:pPr>
            <a:r>
              <a:rPr b="1" i="0" lang="en-US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Income &amp; financial barriers directly impact health outcomes.</a:t>
            </a:r>
            <a:endParaRPr/>
          </a:p>
          <a:p>
            <a:pPr indent="-410269" lvl="1" marL="820537" marR="0" rtl="0" algn="l">
              <a:lnSpc>
                <a:spcPct val="17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Char char="•"/>
            </a:pPr>
            <a:r>
              <a:rPr b="1" i="0" lang="en-US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best model (CatBoost) achieves 78% accuracy and 86% AUC.</a:t>
            </a:r>
            <a:endParaRPr/>
          </a:p>
          <a:p>
            <a:pPr indent="-410269" lvl="1" marL="820537" marR="0" rtl="0" algn="l">
              <a:lnSpc>
                <a:spcPct val="17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Char char="•"/>
            </a:pPr>
            <a:r>
              <a:rPr b="1" i="0" lang="en-US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Financial variables consistently appear among the top features.</a:t>
            </a:r>
            <a:endParaRPr/>
          </a:p>
          <a:p>
            <a:pPr indent="-410269" lvl="1" marL="820537" marR="0" rtl="0" algn="l">
              <a:lnSpc>
                <a:spcPct val="17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Char char="•"/>
            </a:pPr>
            <a:r>
              <a:rPr b="1" i="0" lang="en-US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Improving affordability and access to healthcare could improve overall population health.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8517" l="0" r="0" t="-68517"/>
            </a:stretch>
          </a:blipFill>
          <a:ln>
            <a:noFill/>
          </a:ln>
        </p:spPr>
      </p:sp>
      <p:sp>
        <p:nvSpPr>
          <p:cNvPr id="314" name="Google Shape;314;p15"/>
          <p:cNvSpPr/>
          <p:nvPr/>
        </p:nvSpPr>
        <p:spPr>
          <a:xfrm>
            <a:off x="15860002" y="8551330"/>
            <a:ext cx="1399298" cy="628412"/>
          </a:xfrm>
          <a:custGeom>
            <a:rect b="b" l="l" r="r" t="t"/>
            <a:pathLst>
              <a:path extrusionOk="0" h="628412" w="1399298">
                <a:moveTo>
                  <a:pt x="0" y="0"/>
                </a:moveTo>
                <a:lnTo>
                  <a:pt x="1399298" y="0"/>
                </a:lnTo>
                <a:lnTo>
                  <a:pt x="1399298" y="628412"/>
                </a:lnTo>
                <a:lnTo>
                  <a:pt x="0" y="6284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5" name="Google Shape;315;p15"/>
          <p:cNvSpPr txBox="1"/>
          <p:nvPr/>
        </p:nvSpPr>
        <p:spPr>
          <a:xfrm>
            <a:off x="1028700" y="3836455"/>
            <a:ext cx="8115300" cy="31570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653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</a:t>
            </a:r>
            <a:endParaRPr/>
          </a:p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653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7051A"/>
            </a:gs>
            <a:gs pos="100000">
              <a:srgbClr val="191745"/>
            </a:gs>
          </a:gsLst>
          <a:lin ang="5400000" scaled="0"/>
        </a:gra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1606531" y="3645211"/>
            <a:ext cx="1399298" cy="628412"/>
          </a:xfrm>
          <a:custGeom>
            <a:rect b="b" l="l" r="r" t="t"/>
            <a:pathLst>
              <a:path extrusionOk="0" h="628412" w="1399298">
                <a:moveTo>
                  <a:pt x="0" y="0"/>
                </a:moveTo>
                <a:lnTo>
                  <a:pt x="1399299" y="0"/>
                </a:lnTo>
                <a:lnTo>
                  <a:pt x="1399299" y="628412"/>
                </a:lnTo>
                <a:lnTo>
                  <a:pt x="0" y="6284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94" name="Google Shape;94;p2"/>
          <p:cNvGrpSpPr/>
          <p:nvPr/>
        </p:nvGrpSpPr>
        <p:grpSpPr>
          <a:xfrm>
            <a:off x="1460362" y="6640553"/>
            <a:ext cx="2837261" cy="1110659"/>
            <a:chOff x="0" y="-28575"/>
            <a:chExt cx="670267" cy="262379"/>
          </a:xfrm>
        </p:grpSpPr>
        <p:sp>
          <p:nvSpPr>
            <p:cNvPr id="95" name="Google Shape;95;p2"/>
            <p:cNvSpPr/>
            <p:nvPr/>
          </p:nvSpPr>
          <p:spPr>
            <a:xfrm>
              <a:off x="0" y="0"/>
              <a:ext cx="670267" cy="233804"/>
            </a:xfrm>
            <a:custGeom>
              <a:rect b="b" l="l" r="r" t="t"/>
              <a:pathLst>
                <a:path extrusionOk="0" h="233804" w="670267">
                  <a:moveTo>
                    <a:pt x="0" y="0"/>
                  </a:moveTo>
                  <a:lnTo>
                    <a:pt x="670267" y="0"/>
                  </a:lnTo>
                  <a:lnTo>
                    <a:pt x="670267" y="233804"/>
                  </a:lnTo>
                  <a:lnTo>
                    <a:pt x="0" y="233804"/>
                  </a:lnTo>
                  <a:close/>
                </a:path>
              </a:pathLst>
            </a:custGeom>
            <a:gradFill>
              <a:gsLst>
                <a:gs pos="0">
                  <a:srgbClr val="154069"/>
                </a:gs>
                <a:gs pos="50000">
                  <a:srgbClr val="144A7F"/>
                </a:gs>
                <a:gs pos="100000">
                  <a:srgbClr val="3C98CB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96" name="Google Shape;96;p2"/>
            <p:cNvSpPr txBox="1"/>
            <p:nvPr/>
          </p:nvSpPr>
          <p:spPr>
            <a:xfrm>
              <a:off x="0" y="-28575"/>
              <a:ext cx="670267" cy="2623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4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" name="Google Shape;97;p2"/>
          <p:cNvSpPr txBox="1"/>
          <p:nvPr/>
        </p:nvSpPr>
        <p:spPr>
          <a:xfrm>
            <a:off x="8133773" y="1174442"/>
            <a:ext cx="9125527" cy="2018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793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 understand how income and related financial/social factors affect overall health outcomes.</a:t>
            </a:r>
            <a:endParaRPr/>
          </a:p>
        </p:txBody>
      </p:sp>
      <p:sp>
        <p:nvSpPr>
          <p:cNvPr id="98" name="Google Shape;98;p2"/>
          <p:cNvSpPr txBox="1"/>
          <p:nvPr/>
        </p:nvSpPr>
        <p:spPr>
          <a:xfrm>
            <a:off x="1240771" y="1593542"/>
            <a:ext cx="6570755" cy="10948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426" u="sng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Goal</a:t>
            </a:r>
            <a:r>
              <a:rPr b="1" i="0" lang="en-US" sz="8426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/>
          </a:p>
        </p:txBody>
      </p:sp>
      <p:sp>
        <p:nvSpPr>
          <p:cNvPr id="99" name="Google Shape;99;p2"/>
          <p:cNvSpPr txBox="1"/>
          <p:nvPr/>
        </p:nvSpPr>
        <p:spPr>
          <a:xfrm>
            <a:off x="8133773" y="5309817"/>
            <a:ext cx="9125400" cy="31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93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Smart</a:t>
            </a:r>
            <a:r>
              <a:rPr b="1" i="0" lang="en-US" sz="3993" u="sng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Question:</a:t>
            </a:r>
            <a:endParaRPr/>
          </a:p>
          <a:p>
            <a:pPr indent="0" lvl="0" marL="0" marR="0" rtl="0" algn="just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93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Does financial stability influence whether a person reports Good Health or Poor Health?</a:t>
            </a:r>
            <a:endParaRPr/>
          </a:p>
          <a:p>
            <a:pPr indent="0" lvl="0" marL="0" marR="0" rtl="0" algn="just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2053061" y="7036750"/>
            <a:ext cx="1723300" cy="4025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33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Next Page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71474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8517" l="0" r="0" t="-68517"/>
            </a:stretch>
          </a:blipFill>
          <a:ln>
            <a:noFill/>
          </a:ln>
        </p:spPr>
      </p:sp>
      <p:grpSp>
        <p:nvGrpSpPr>
          <p:cNvPr id="106" name="Google Shape;106;p3"/>
          <p:cNvGrpSpPr/>
          <p:nvPr/>
        </p:nvGrpSpPr>
        <p:grpSpPr>
          <a:xfrm>
            <a:off x="1666652" y="2217604"/>
            <a:ext cx="2554975" cy="2679893"/>
            <a:chOff x="0" y="-47625"/>
            <a:chExt cx="672915" cy="705815"/>
          </a:xfrm>
        </p:grpSpPr>
        <p:sp>
          <p:nvSpPr>
            <p:cNvPr id="107" name="Google Shape;107;p3"/>
            <p:cNvSpPr/>
            <p:nvPr/>
          </p:nvSpPr>
          <p:spPr>
            <a:xfrm>
              <a:off x="0" y="0"/>
              <a:ext cx="672915" cy="658190"/>
            </a:xfrm>
            <a:custGeom>
              <a:rect b="b" l="l" r="r" t="t"/>
              <a:pathLst>
                <a:path extrusionOk="0" h="658190" w="672915">
                  <a:moveTo>
                    <a:pt x="51512" y="0"/>
                  </a:moveTo>
                  <a:lnTo>
                    <a:pt x="621403" y="0"/>
                  </a:lnTo>
                  <a:cubicBezTo>
                    <a:pt x="649852" y="0"/>
                    <a:pt x="672915" y="23063"/>
                    <a:pt x="672915" y="51512"/>
                  </a:cubicBezTo>
                  <a:lnTo>
                    <a:pt x="672915" y="606678"/>
                  </a:lnTo>
                  <a:cubicBezTo>
                    <a:pt x="672915" y="635128"/>
                    <a:pt x="649852" y="658190"/>
                    <a:pt x="621403" y="658190"/>
                  </a:cubicBezTo>
                  <a:lnTo>
                    <a:pt x="51512" y="658190"/>
                  </a:lnTo>
                  <a:cubicBezTo>
                    <a:pt x="23063" y="658190"/>
                    <a:pt x="0" y="635128"/>
                    <a:pt x="0" y="606678"/>
                  </a:cubicBezTo>
                  <a:lnTo>
                    <a:pt x="0" y="51512"/>
                  </a:lnTo>
                  <a:cubicBezTo>
                    <a:pt x="0" y="23063"/>
                    <a:pt x="23063" y="0"/>
                    <a:pt x="51512" y="0"/>
                  </a:cubicBezTo>
                  <a:close/>
                </a:path>
              </a:pathLst>
            </a:custGeom>
            <a:solidFill>
              <a:srgbClr val="1540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 txBox="1"/>
            <p:nvPr/>
          </p:nvSpPr>
          <p:spPr>
            <a:xfrm>
              <a:off x="0" y="-47625"/>
              <a:ext cx="672915" cy="705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1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" name="Google Shape;109;p3"/>
          <p:cNvGrpSpPr/>
          <p:nvPr/>
        </p:nvGrpSpPr>
        <p:grpSpPr>
          <a:xfrm>
            <a:off x="5455402" y="2217604"/>
            <a:ext cx="2526409" cy="2679893"/>
            <a:chOff x="0" y="-47625"/>
            <a:chExt cx="665392" cy="705815"/>
          </a:xfrm>
        </p:grpSpPr>
        <p:sp>
          <p:nvSpPr>
            <p:cNvPr id="110" name="Google Shape;110;p3"/>
            <p:cNvSpPr/>
            <p:nvPr/>
          </p:nvSpPr>
          <p:spPr>
            <a:xfrm>
              <a:off x="0" y="0"/>
              <a:ext cx="665392" cy="658190"/>
            </a:xfrm>
            <a:custGeom>
              <a:rect b="b" l="l" r="r" t="t"/>
              <a:pathLst>
                <a:path extrusionOk="0" h="658190" w="665392">
                  <a:moveTo>
                    <a:pt x="52095" y="0"/>
                  </a:moveTo>
                  <a:lnTo>
                    <a:pt x="613297" y="0"/>
                  </a:lnTo>
                  <a:cubicBezTo>
                    <a:pt x="642068" y="0"/>
                    <a:pt x="665392" y="23324"/>
                    <a:pt x="665392" y="52095"/>
                  </a:cubicBezTo>
                  <a:lnTo>
                    <a:pt x="665392" y="606096"/>
                  </a:lnTo>
                  <a:cubicBezTo>
                    <a:pt x="665392" y="634867"/>
                    <a:pt x="642068" y="658190"/>
                    <a:pt x="613297" y="658190"/>
                  </a:cubicBezTo>
                  <a:lnTo>
                    <a:pt x="52095" y="658190"/>
                  </a:lnTo>
                  <a:cubicBezTo>
                    <a:pt x="23324" y="658190"/>
                    <a:pt x="0" y="634867"/>
                    <a:pt x="0" y="606096"/>
                  </a:cubicBezTo>
                  <a:lnTo>
                    <a:pt x="0" y="52095"/>
                  </a:lnTo>
                  <a:cubicBezTo>
                    <a:pt x="0" y="23324"/>
                    <a:pt x="23324" y="0"/>
                    <a:pt x="52095" y="0"/>
                  </a:cubicBezTo>
                  <a:close/>
                </a:path>
              </a:pathLst>
            </a:custGeom>
            <a:solidFill>
              <a:srgbClr val="1540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 txBox="1"/>
            <p:nvPr/>
          </p:nvSpPr>
          <p:spPr>
            <a:xfrm>
              <a:off x="0" y="-47625"/>
              <a:ext cx="665392" cy="705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1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" name="Google Shape;112;p3"/>
          <p:cNvGrpSpPr/>
          <p:nvPr/>
        </p:nvGrpSpPr>
        <p:grpSpPr>
          <a:xfrm>
            <a:off x="9215586" y="2217604"/>
            <a:ext cx="2554975" cy="2679893"/>
            <a:chOff x="0" y="-47625"/>
            <a:chExt cx="672915" cy="705815"/>
          </a:xfrm>
        </p:grpSpPr>
        <p:sp>
          <p:nvSpPr>
            <p:cNvPr id="113" name="Google Shape;113;p3"/>
            <p:cNvSpPr/>
            <p:nvPr/>
          </p:nvSpPr>
          <p:spPr>
            <a:xfrm>
              <a:off x="0" y="0"/>
              <a:ext cx="672915" cy="658190"/>
            </a:xfrm>
            <a:custGeom>
              <a:rect b="b" l="l" r="r" t="t"/>
              <a:pathLst>
                <a:path extrusionOk="0" h="658190" w="672915">
                  <a:moveTo>
                    <a:pt x="51512" y="0"/>
                  </a:moveTo>
                  <a:lnTo>
                    <a:pt x="621403" y="0"/>
                  </a:lnTo>
                  <a:cubicBezTo>
                    <a:pt x="649852" y="0"/>
                    <a:pt x="672915" y="23063"/>
                    <a:pt x="672915" y="51512"/>
                  </a:cubicBezTo>
                  <a:lnTo>
                    <a:pt x="672915" y="606678"/>
                  </a:lnTo>
                  <a:cubicBezTo>
                    <a:pt x="672915" y="635128"/>
                    <a:pt x="649852" y="658190"/>
                    <a:pt x="621403" y="658190"/>
                  </a:cubicBezTo>
                  <a:lnTo>
                    <a:pt x="51512" y="658190"/>
                  </a:lnTo>
                  <a:cubicBezTo>
                    <a:pt x="23063" y="658190"/>
                    <a:pt x="0" y="635128"/>
                    <a:pt x="0" y="606678"/>
                  </a:cubicBezTo>
                  <a:lnTo>
                    <a:pt x="0" y="51512"/>
                  </a:lnTo>
                  <a:cubicBezTo>
                    <a:pt x="0" y="23063"/>
                    <a:pt x="23063" y="0"/>
                    <a:pt x="51512" y="0"/>
                  </a:cubicBezTo>
                  <a:close/>
                </a:path>
              </a:pathLst>
            </a:custGeom>
            <a:solidFill>
              <a:srgbClr val="1540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 txBox="1"/>
            <p:nvPr/>
          </p:nvSpPr>
          <p:spPr>
            <a:xfrm>
              <a:off x="0" y="-47625"/>
              <a:ext cx="672915" cy="705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1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" name="Google Shape;115;p3"/>
          <p:cNvGrpSpPr/>
          <p:nvPr/>
        </p:nvGrpSpPr>
        <p:grpSpPr>
          <a:xfrm>
            <a:off x="13008811" y="2217604"/>
            <a:ext cx="2554975" cy="2679893"/>
            <a:chOff x="0" y="-47625"/>
            <a:chExt cx="672915" cy="705815"/>
          </a:xfrm>
        </p:grpSpPr>
        <p:sp>
          <p:nvSpPr>
            <p:cNvPr id="116" name="Google Shape;116;p3"/>
            <p:cNvSpPr/>
            <p:nvPr/>
          </p:nvSpPr>
          <p:spPr>
            <a:xfrm>
              <a:off x="0" y="0"/>
              <a:ext cx="672915" cy="658190"/>
            </a:xfrm>
            <a:custGeom>
              <a:rect b="b" l="l" r="r" t="t"/>
              <a:pathLst>
                <a:path extrusionOk="0" h="658190" w="672915">
                  <a:moveTo>
                    <a:pt x="51512" y="0"/>
                  </a:moveTo>
                  <a:lnTo>
                    <a:pt x="621403" y="0"/>
                  </a:lnTo>
                  <a:cubicBezTo>
                    <a:pt x="649852" y="0"/>
                    <a:pt x="672915" y="23063"/>
                    <a:pt x="672915" y="51512"/>
                  </a:cubicBezTo>
                  <a:lnTo>
                    <a:pt x="672915" y="606678"/>
                  </a:lnTo>
                  <a:cubicBezTo>
                    <a:pt x="672915" y="635128"/>
                    <a:pt x="649852" y="658190"/>
                    <a:pt x="621403" y="658190"/>
                  </a:cubicBezTo>
                  <a:lnTo>
                    <a:pt x="51512" y="658190"/>
                  </a:lnTo>
                  <a:cubicBezTo>
                    <a:pt x="23063" y="658190"/>
                    <a:pt x="0" y="635128"/>
                    <a:pt x="0" y="606678"/>
                  </a:cubicBezTo>
                  <a:lnTo>
                    <a:pt x="0" y="51512"/>
                  </a:lnTo>
                  <a:cubicBezTo>
                    <a:pt x="0" y="23063"/>
                    <a:pt x="23063" y="0"/>
                    <a:pt x="51512" y="0"/>
                  </a:cubicBezTo>
                  <a:close/>
                </a:path>
              </a:pathLst>
            </a:custGeom>
            <a:solidFill>
              <a:srgbClr val="1540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 txBox="1"/>
            <p:nvPr/>
          </p:nvSpPr>
          <p:spPr>
            <a:xfrm>
              <a:off x="0" y="-47625"/>
              <a:ext cx="672915" cy="705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1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" name="Google Shape;118;p3"/>
          <p:cNvGrpSpPr/>
          <p:nvPr/>
        </p:nvGrpSpPr>
        <p:grpSpPr>
          <a:xfrm>
            <a:off x="13008811" y="5592971"/>
            <a:ext cx="2554975" cy="2679893"/>
            <a:chOff x="0" y="-47625"/>
            <a:chExt cx="672915" cy="705815"/>
          </a:xfrm>
        </p:grpSpPr>
        <p:sp>
          <p:nvSpPr>
            <p:cNvPr id="119" name="Google Shape;119;p3"/>
            <p:cNvSpPr/>
            <p:nvPr/>
          </p:nvSpPr>
          <p:spPr>
            <a:xfrm>
              <a:off x="0" y="0"/>
              <a:ext cx="672915" cy="658190"/>
            </a:xfrm>
            <a:custGeom>
              <a:rect b="b" l="l" r="r" t="t"/>
              <a:pathLst>
                <a:path extrusionOk="0" h="658190" w="672915">
                  <a:moveTo>
                    <a:pt x="51512" y="0"/>
                  </a:moveTo>
                  <a:lnTo>
                    <a:pt x="621403" y="0"/>
                  </a:lnTo>
                  <a:cubicBezTo>
                    <a:pt x="649852" y="0"/>
                    <a:pt x="672915" y="23063"/>
                    <a:pt x="672915" y="51512"/>
                  </a:cubicBezTo>
                  <a:lnTo>
                    <a:pt x="672915" y="606678"/>
                  </a:lnTo>
                  <a:cubicBezTo>
                    <a:pt x="672915" y="635128"/>
                    <a:pt x="649852" y="658190"/>
                    <a:pt x="621403" y="658190"/>
                  </a:cubicBezTo>
                  <a:lnTo>
                    <a:pt x="51512" y="658190"/>
                  </a:lnTo>
                  <a:cubicBezTo>
                    <a:pt x="23063" y="658190"/>
                    <a:pt x="0" y="635128"/>
                    <a:pt x="0" y="606678"/>
                  </a:cubicBezTo>
                  <a:lnTo>
                    <a:pt x="0" y="51512"/>
                  </a:lnTo>
                  <a:cubicBezTo>
                    <a:pt x="0" y="23063"/>
                    <a:pt x="23063" y="0"/>
                    <a:pt x="51512" y="0"/>
                  </a:cubicBezTo>
                  <a:close/>
                </a:path>
              </a:pathLst>
            </a:custGeom>
            <a:solidFill>
              <a:srgbClr val="1540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 txBox="1"/>
            <p:nvPr/>
          </p:nvSpPr>
          <p:spPr>
            <a:xfrm>
              <a:off x="0" y="-47625"/>
              <a:ext cx="672915" cy="705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1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" name="Google Shape;121;p3"/>
          <p:cNvGrpSpPr/>
          <p:nvPr/>
        </p:nvGrpSpPr>
        <p:grpSpPr>
          <a:xfrm>
            <a:off x="9215586" y="5592971"/>
            <a:ext cx="2554975" cy="2679893"/>
            <a:chOff x="0" y="-47625"/>
            <a:chExt cx="672915" cy="705815"/>
          </a:xfrm>
        </p:grpSpPr>
        <p:sp>
          <p:nvSpPr>
            <p:cNvPr id="122" name="Google Shape;122;p3"/>
            <p:cNvSpPr/>
            <p:nvPr/>
          </p:nvSpPr>
          <p:spPr>
            <a:xfrm>
              <a:off x="0" y="0"/>
              <a:ext cx="672915" cy="658190"/>
            </a:xfrm>
            <a:custGeom>
              <a:rect b="b" l="l" r="r" t="t"/>
              <a:pathLst>
                <a:path extrusionOk="0" h="658190" w="672915">
                  <a:moveTo>
                    <a:pt x="51512" y="0"/>
                  </a:moveTo>
                  <a:lnTo>
                    <a:pt x="621403" y="0"/>
                  </a:lnTo>
                  <a:cubicBezTo>
                    <a:pt x="649852" y="0"/>
                    <a:pt x="672915" y="23063"/>
                    <a:pt x="672915" y="51512"/>
                  </a:cubicBezTo>
                  <a:lnTo>
                    <a:pt x="672915" y="606678"/>
                  </a:lnTo>
                  <a:cubicBezTo>
                    <a:pt x="672915" y="635128"/>
                    <a:pt x="649852" y="658190"/>
                    <a:pt x="621403" y="658190"/>
                  </a:cubicBezTo>
                  <a:lnTo>
                    <a:pt x="51512" y="658190"/>
                  </a:lnTo>
                  <a:cubicBezTo>
                    <a:pt x="23063" y="658190"/>
                    <a:pt x="0" y="635128"/>
                    <a:pt x="0" y="606678"/>
                  </a:cubicBezTo>
                  <a:lnTo>
                    <a:pt x="0" y="51512"/>
                  </a:lnTo>
                  <a:cubicBezTo>
                    <a:pt x="0" y="23063"/>
                    <a:pt x="23063" y="0"/>
                    <a:pt x="51512" y="0"/>
                  </a:cubicBezTo>
                  <a:close/>
                </a:path>
              </a:pathLst>
            </a:custGeom>
            <a:solidFill>
              <a:srgbClr val="1540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 txBox="1"/>
            <p:nvPr/>
          </p:nvSpPr>
          <p:spPr>
            <a:xfrm>
              <a:off x="0" y="-47625"/>
              <a:ext cx="672915" cy="705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1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" name="Google Shape;124;p3"/>
          <p:cNvGrpSpPr/>
          <p:nvPr/>
        </p:nvGrpSpPr>
        <p:grpSpPr>
          <a:xfrm>
            <a:off x="5455402" y="5592971"/>
            <a:ext cx="2554975" cy="2679893"/>
            <a:chOff x="0" y="-47625"/>
            <a:chExt cx="672915" cy="705815"/>
          </a:xfrm>
        </p:grpSpPr>
        <p:sp>
          <p:nvSpPr>
            <p:cNvPr id="125" name="Google Shape;125;p3"/>
            <p:cNvSpPr/>
            <p:nvPr/>
          </p:nvSpPr>
          <p:spPr>
            <a:xfrm>
              <a:off x="0" y="0"/>
              <a:ext cx="672915" cy="658190"/>
            </a:xfrm>
            <a:custGeom>
              <a:rect b="b" l="l" r="r" t="t"/>
              <a:pathLst>
                <a:path extrusionOk="0" h="658190" w="672915">
                  <a:moveTo>
                    <a:pt x="51512" y="0"/>
                  </a:moveTo>
                  <a:lnTo>
                    <a:pt x="621403" y="0"/>
                  </a:lnTo>
                  <a:cubicBezTo>
                    <a:pt x="649852" y="0"/>
                    <a:pt x="672915" y="23063"/>
                    <a:pt x="672915" y="51512"/>
                  </a:cubicBezTo>
                  <a:lnTo>
                    <a:pt x="672915" y="606678"/>
                  </a:lnTo>
                  <a:cubicBezTo>
                    <a:pt x="672915" y="635128"/>
                    <a:pt x="649852" y="658190"/>
                    <a:pt x="621403" y="658190"/>
                  </a:cubicBezTo>
                  <a:lnTo>
                    <a:pt x="51512" y="658190"/>
                  </a:lnTo>
                  <a:cubicBezTo>
                    <a:pt x="23063" y="658190"/>
                    <a:pt x="0" y="635128"/>
                    <a:pt x="0" y="606678"/>
                  </a:cubicBezTo>
                  <a:lnTo>
                    <a:pt x="0" y="51512"/>
                  </a:lnTo>
                  <a:cubicBezTo>
                    <a:pt x="0" y="23063"/>
                    <a:pt x="23063" y="0"/>
                    <a:pt x="51512" y="0"/>
                  </a:cubicBezTo>
                  <a:close/>
                </a:path>
              </a:pathLst>
            </a:custGeom>
            <a:solidFill>
              <a:srgbClr val="1540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 txBox="1"/>
            <p:nvPr/>
          </p:nvSpPr>
          <p:spPr>
            <a:xfrm>
              <a:off x="0" y="-47625"/>
              <a:ext cx="672915" cy="705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1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" name="Google Shape;127;p3"/>
          <p:cNvGrpSpPr/>
          <p:nvPr/>
        </p:nvGrpSpPr>
        <p:grpSpPr>
          <a:xfrm>
            <a:off x="1690752" y="5592971"/>
            <a:ext cx="2554975" cy="2679893"/>
            <a:chOff x="0" y="-47625"/>
            <a:chExt cx="672915" cy="705815"/>
          </a:xfrm>
        </p:grpSpPr>
        <p:sp>
          <p:nvSpPr>
            <p:cNvPr id="128" name="Google Shape;128;p3"/>
            <p:cNvSpPr/>
            <p:nvPr/>
          </p:nvSpPr>
          <p:spPr>
            <a:xfrm>
              <a:off x="0" y="0"/>
              <a:ext cx="672915" cy="658190"/>
            </a:xfrm>
            <a:custGeom>
              <a:rect b="b" l="l" r="r" t="t"/>
              <a:pathLst>
                <a:path extrusionOk="0" h="658190" w="672915">
                  <a:moveTo>
                    <a:pt x="51512" y="0"/>
                  </a:moveTo>
                  <a:lnTo>
                    <a:pt x="621403" y="0"/>
                  </a:lnTo>
                  <a:cubicBezTo>
                    <a:pt x="649852" y="0"/>
                    <a:pt x="672915" y="23063"/>
                    <a:pt x="672915" y="51512"/>
                  </a:cubicBezTo>
                  <a:lnTo>
                    <a:pt x="672915" y="606678"/>
                  </a:lnTo>
                  <a:cubicBezTo>
                    <a:pt x="672915" y="635128"/>
                    <a:pt x="649852" y="658190"/>
                    <a:pt x="621403" y="658190"/>
                  </a:cubicBezTo>
                  <a:lnTo>
                    <a:pt x="51512" y="658190"/>
                  </a:lnTo>
                  <a:cubicBezTo>
                    <a:pt x="23063" y="658190"/>
                    <a:pt x="0" y="635128"/>
                    <a:pt x="0" y="606678"/>
                  </a:cubicBezTo>
                  <a:lnTo>
                    <a:pt x="0" y="51512"/>
                  </a:lnTo>
                  <a:cubicBezTo>
                    <a:pt x="0" y="23063"/>
                    <a:pt x="23063" y="0"/>
                    <a:pt x="51512" y="0"/>
                  </a:cubicBezTo>
                  <a:close/>
                </a:path>
              </a:pathLst>
            </a:custGeom>
            <a:solidFill>
              <a:srgbClr val="1540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 txBox="1"/>
            <p:nvPr/>
          </p:nvSpPr>
          <p:spPr>
            <a:xfrm>
              <a:off x="0" y="-47625"/>
              <a:ext cx="672915" cy="705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1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" name="Google Shape;130;p3"/>
          <p:cNvGrpSpPr/>
          <p:nvPr/>
        </p:nvGrpSpPr>
        <p:grpSpPr>
          <a:xfrm>
            <a:off x="4312992" y="3348252"/>
            <a:ext cx="1051044" cy="562473"/>
            <a:chOff x="0" y="-28575"/>
            <a:chExt cx="812800" cy="434975"/>
          </a:xfrm>
        </p:grpSpPr>
        <p:sp>
          <p:nvSpPr>
            <p:cNvPr id="131" name="Google Shape;131;p3"/>
            <p:cNvSpPr/>
            <p:nvPr/>
          </p:nvSpPr>
          <p:spPr>
            <a:xfrm>
              <a:off x="0" y="0"/>
              <a:ext cx="812800" cy="406400"/>
            </a:xfrm>
            <a:custGeom>
              <a:rect b="b" l="l" r="r" t="t"/>
              <a:pathLst>
                <a:path extrusionOk="0"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32" name="Google Shape;132;p3"/>
            <p:cNvSpPr txBox="1"/>
            <p:nvPr/>
          </p:nvSpPr>
          <p:spPr>
            <a:xfrm>
              <a:off x="177800" y="-28575"/>
              <a:ext cx="558800" cy="434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" name="Google Shape;133;p3"/>
          <p:cNvGrpSpPr/>
          <p:nvPr/>
        </p:nvGrpSpPr>
        <p:grpSpPr>
          <a:xfrm>
            <a:off x="8073177" y="3348252"/>
            <a:ext cx="1051044" cy="562473"/>
            <a:chOff x="0" y="-28575"/>
            <a:chExt cx="812800" cy="434975"/>
          </a:xfrm>
        </p:grpSpPr>
        <p:sp>
          <p:nvSpPr>
            <p:cNvPr id="134" name="Google Shape;134;p3"/>
            <p:cNvSpPr/>
            <p:nvPr/>
          </p:nvSpPr>
          <p:spPr>
            <a:xfrm>
              <a:off x="0" y="0"/>
              <a:ext cx="812800" cy="406400"/>
            </a:xfrm>
            <a:custGeom>
              <a:rect b="b" l="l" r="r" t="t"/>
              <a:pathLst>
                <a:path extrusionOk="0"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35" name="Google Shape;135;p3"/>
            <p:cNvSpPr txBox="1"/>
            <p:nvPr/>
          </p:nvSpPr>
          <p:spPr>
            <a:xfrm>
              <a:off x="177800" y="-28575"/>
              <a:ext cx="558800" cy="434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3"/>
          <p:cNvGrpSpPr/>
          <p:nvPr/>
        </p:nvGrpSpPr>
        <p:grpSpPr>
          <a:xfrm>
            <a:off x="11865811" y="3348252"/>
            <a:ext cx="1051044" cy="562473"/>
            <a:chOff x="0" y="-28575"/>
            <a:chExt cx="812800" cy="434975"/>
          </a:xfrm>
        </p:grpSpPr>
        <p:sp>
          <p:nvSpPr>
            <p:cNvPr id="137" name="Google Shape;137;p3"/>
            <p:cNvSpPr/>
            <p:nvPr/>
          </p:nvSpPr>
          <p:spPr>
            <a:xfrm>
              <a:off x="0" y="0"/>
              <a:ext cx="812800" cy="406400"/>
            </a:xfrm>
            <a:custGeom>
              <a:rect b="b" l="l" r="r" t="t"/>
              <a:pathLst>
                <a:path extrusionOk="0"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38" name="Google Shape;138;p3"/>
            <p:cNvSpPr txBox="1"/>
            <p:nvPr/>
          </p:nvSpPr>
          <p:spPr>
            <a:xfrm>
              <a:off x="177800" y="-28575"/>
              <a:ext cx="558800" cy="434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" name="Google Shape;139;p3"/>
          <p:cNvGrpSpPr/>
          <p:nvPr/>
        </p:nvGrpSpPr>
        <p:grpSpPr>
          <a:xfrm>
            <a:off x="13876030" y="4877300"/>
            <a:ext cx="820538" cy="868616"/>
            <a:chOff x="0" y="-47625"/>
            <a:chExt cx="812800" cy="860425"/>
          </a:xfrm>
        </p:grpSpPr>
        <p:sp>
          <p:nvSpPr>
            <p:cNvPr id="140" name="Google Shape;140;p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41" name="Google Shape;141;p3"/>
            <p:cNvSpPr txBox="1"/>
            <p:nvPr/>
          </p:nvSpPr>
          <p:spPr>
            <a:xfrm>
              <a:off x="203200" y="-47625"/>
              <a:ext cx="406400" cy="7588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1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" name="Google Shape;142;p3"/>
          <p:cNvGrpSpPr/>
          <p:nvPr/>
        </p:nvGrpSpPr>
        <p:grpSpPr>
          <a:xfrm>
            <a:off x="8183903" y="6625692"/>
            <a:ext cx="960097" cy="795277"/>
            <a:chOff x="0" y="0"/>
            <a:chExt cx="981252" cy="812800"/>
          </a:xfrm>
        </p:grpSpPr>
        <p:sp>
          <p:nvSpPr>
            <p:cNvPr id="143" name="Google Shape;143;p3"/>
            <p:cNvSpPr/>
            <p:nvPr/>
          </p:nvSpPr>
          <p:spPr>
            <a:xfrm>
              <a:off x="0" y="0"/>
              <a:ext cx="981252" cy="812800"/>
            </a:xfrm>
            <a:custGeom>
              <a:rect b="b" l="l" r="r" t="t"/>
              <a:pathLst>
                <a:path extrusionOk="0" h="812800" w="981252">
                  <a:moveTo>
                    <a:pt x="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981252" y="203200"/>
                  </a:lnTo>
                  <a:lnTo>
                    <a:pt x="981252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44" name="Google Shape;144;p3"/>
            <p:cNvSpPr txBox="1"/>
            <p:nvPr/>
          </p:nvSpPr>
          <p:spPr>
            <a:xfrm>
              <a:off x="101600" y="155575"/>
              <a:ext cx="879652" cy="454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1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3"/>
          <p:cNvSpPr txBox="1"/>
          <p:nvPr/>
        </p:nvSpPr>
        <p:spPr>
          <a:xfrm>
            <a:off x="1666653" y="302583"/>
            <a:ext cx="14263957" cy="1167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29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Workflow Process Diagram</a:t>
            </a:r>
            <a:endParaRPr/>
          </a:p>
        </p:txBody>
      </p:sp>
      <p:grpSp>
        <p:nvGrpSpPr>
          <p:cNvPr id="146" name="Google Shape;146;p3"/>
          <p:cNvGrpSpPr/>
          <p:nvPr/>
        </p:nvGrpSpPr>
        <p:grpSpPr>
          <a:xfrm>
            <a:off x="4419105" y="6625692"/>
            <a:ext cx="960097" cy="795277"/>
            <a:chOff x="0" y="0"/>
            <a:chExt cx="981252" cy="812800"/>
          </a:xfrm>
        </p:grpSpPr>
        <p:sp>
          <p:nvSpPr>
            <p:cNvPr id="147" name="Google Shape;147;p3"/>
            <p:cNvSpPr/>
            <p:nvPr/>
          </p:nvSpPr>
          <p:spPr>
            <a:xfrm>
              <a:off x="0" y="0"/>
              <a:ext cx="981252" cy="812800"/>
            </a:xfrm>
            <a:custGeom>
              <a:rect b="b" l="l" r="r" t="t"/>
              <a:pathLst>
                <a:path extrusionOk="0" h="812800" w="981252">
                  <a:moveTo>
                    <a:pt x="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981252" y="203200"/>
                  </a:lnTo>
                  <a:lnTo>
                    <a:pt x="981252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48" name="Google Shape;148;p3"/>
            <p:cNvSpPr txBox="1"/>
            <p:nvPr/>
          </p:nvSpPr>
          <p:spPr>
            <a:xfrm>
              <a:off x="101600" y="155575"/>
              <a:ext cx="879652" cy="454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1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p3"/>
          <p:cNvGrpSpPr/>
          <p:nvPr/>
        </p:nvGrpSpPr>
        <p:grpSpPr>
          <a:xfrm>
            <a:off x="11909638" y="6625692"/>
            <a:ext cx="960097" cy="795277"/>
            <a:chOff x="0" y="0"/>
            <a:chExt cx="981252" cy="812800"/>
          </a:xfrm>
        </p:grpSpPr>
        <p:sp>
          <p:nvSpPr>
            <p:cNvPr id="150" name="Google Shape;150;p3"/>
            <p:cNvSpPr/>
            <p:nvPr/>
          </p:nvSpPr>
          <p:spPr>
            <a:xfrm>
              <a:off x="0" y="0"/>
              <a:ext cx="981252" cy="812800"/>
            </a:xfrm>
            <a:custGeom>
              <a:rect b="b" l="l" r="r" t="t"/>
              <a:pathLst>
                <a:path extrusionOk="0" h="812800" w="981252">
                  <a:moveTo>
                    <a:pt x="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981252" y="203200"/>
                  </a:lnTo>
                  <a:lnTo>
                    <a:pt x="981252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51" name="Google Shape;151;p3"/>
            <p:cNvSpPr txBox="1"/>
            <p:nvPr/>
          </p:nvSpPr>
          <p:spPr>
            <a:xfrm>
              <a:off x="101600" y="155575"/>
              <a:ext cx="879652" cy="454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1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2" name="Google Shape;152;p3"/>
          <p:cNvSpPr txBox="1"/>
          <p:nvPr/>
        </p:nvSpPr>
        <p:spPr>
          <a:xfrm>
            <a:off x="1662767" y="3015568"/>
            <a:ext cx="2554975" cy="1217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33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RAW DATA IMPORT FROM US CDC WEBSITE</a:t>
            </a:r>
            <a:endParaRPr/>
          </a:p>
        </p:txBody>
      </p:sp>
      <p:sp>
        <p:nvSpPr>
          <p:cNvPr id="153" name="Google Shape;153;p3"/>
          <p:cNvSpPr txBox="1"/>
          <p:nvPr/>
        </p:nvSpPr>
        <p:spPr>
          <a:xfrm>
            <a:off x="5455402" y="3015568"/>
            <a:ext cx="2526409" cy="1626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33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TRANSFORM DATA INTO READABLE CSV FORMAT </a:t>
            </a:r>
            <a:endParaRPr/>
          </a:p>
        </p:txBody>
      </p:sp>
      <p:sp>
        <p:nvSpPr>
          <p:cNvPr id="154" name="Google Shape;154;p3"/>
          <p:cNvSpPr txBox="1"/>
          <p:nvPr/>
        </p:nvSpPr>
        <p:spPr>
          <a:xfrm>
            <a:off x="9219471" y="3220494"/>
            <a:ext cx="2554975" cy="807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33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CLEAN &amp; FILTER DATA FOR EDA </a:t>
            </a:r>
            <a:endParaRPr/>
          </a:p>
        </p:txBody>
      </p:sp>
      <p:sp>
        <p:nvSpPr>
          <p:cNvPr id="155" name="Google Shape;155;p3"/>
          <p:cNvSpPr txBox="1"/>
          <p:nvPr/>
        </p:nvSpPr>
        <p:spPr>
          <a:xfrm>
            <a:off x="13008811" y="3103134"/>
            <a:ext cx="2554975" cy="1217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33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HANDLING THE CLASS IMBALANCE</a:t>
            </a:r>
            <a:endParaRPr/>
          </a:p>
        </p:txBody>
      </p:sp>
      <p:sp>
        <p:nvSpPr>
          <p:cNvPr id="156" name="Google Shape;156;p3"/>
          <p:cNvSpPr txBox="1"/>
          <p:nvPr/>
        </p:nvSpPr>
        <p:spPr>
          <a:xfrm>
            <a:off x="12945935" y="6390935"/>
            <a:ext cx="2554975" cy="807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33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MODEL TRAINNING</a:t>
            </a:r>
            <a:endParaRPr/>
          </a:p>
        </p:txBody>
      </p:sp>
      <p:sp>
        <p:nvSpPr>
          <p:cNvPr id="157" name="Google Shape;157;p3"/>
          <p:cNvSpPr txBox="1"/>
          <p:nvPr/>
        </p:nvSpPr>
        <p:spPr>
          <a:xfrm>
            <a:off x="9249331" y="6390935"/>
            <a:ext cx="2554975" cy="807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33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EXPORT BEST MODEL OUTPUT</a:t>
            </a:r>
            <a:endParaRPr/>
          </a:p>
        </p:txBody>
      </p:sp>
      <p:sp>
        <p:nvSpPr>
          <p:cNvPr id="158" name="Google Shape;158;p3"/>
          <p:cNvSpPr txBox="1"/>
          <p:nvPr/>
        </p:nvSpPr>
        <p:spPr>
          <a:xfrm>
            <a:off x="5518202" y="6390935"/>
            <a:ext cx="2554975" cy="1217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33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BUILD THE HEALTH PREDICTOR APP</a:t>
            </a:r>
            <a:endParaRPr/>
          </a:p>
        </p:txBody>
      </p:sp>
      <p:sp>
        <p:nvSpPr>
          <p:cNvPr id="159" name="Google Shape;159;p3"/>
          <p:cNvSpPr txBox="1"/>
          <p:nvPr/>
        </p:nvSpPr>
        <p:spPr>
          <a:xfrm>
            <a:off x="1662767" y="6390935"/>
            <a:ext cx="2554975" cy="1217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33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SUMMARIZE THE RESULTS AND CONCLUDE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"/>
          <p:cNvSpPr txBox="1"/>
          <p:nvPr/>
        </p:nvSpPr>
        <p:spPr>
          <a:xfrm>
            <a:off x="1028700" y="624167"/>
            <a:ext cx="8845933" cy="1562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203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we chose General Health Status?</a:t>
            </a:r>
            <a:endParaRPr/>
          </a:p>
        </p:txBody>
      </p:sp>
      <p:sp>
        <p:nvSpPr>
          <p:cNvPr id="165" name="Google Shape;165;p4"/>
          <p:cNvSpPr/>
          <p:nvPr/>
        </p:nvSpPr>
        <p:spPr>
          <a:xfrm>
            <a:off x="10579483" y="1073700"/>
            <a:ext cx="3030242" cy="6786909"/>
          </a:xfrm>
          <a:custGeom>
            <a:rect b="b" l="l" r="r" t="t"/>
            <a:pathLst>
              <a:path extrusionOk="0" h="1142383" w="510055">
                <a:moveTo>
                  <a:pt x="35768" y="0"/>
                </a:moveTo>
                <a:lnTo>
                  <a:pt x="474287" y="0"/>
                </a:lnTo>
                <a:cubicBezTo>
                  <a:pt x="494041" y="0"/>
                  <a:pt x="510055" y="16014"/>
                  <a:pt x="510055" y="35768"/>
                </a:cubicBezTo>
                <a:lnTo>
                  <a:pt x="510055" y="1106615"/>
                </a:lnTo>
                <a:cubicBezTo>
                  <a:pt x="510055" y="1126369"/>
                  <a:pt x="494041" y="1142383"/>
                  <a:pt x="474287" y="1142383"/>
                </a:cubicBezTo>
                <a:lnTo>
                  <a:pt x="35768" y="1142383"/>
                </a:lnTo>
                <a:cubicBezTo>
                  <a:pt x="16014" y="1142383"/>
                  <a:pt x="0" y="1126369"/>
                  <a:pt x="0" y="1106615"/>
                </a:cubicBezTo>
                <a:lnTo>
                  <a:pt x="0" y="35768"/>
                </a:lnTo>
                <a:cubicBezTo>
                  <a:pt x="0" y="16014"/>
                  <a:pt x="16014" y="0"/>
                  <a:pt x="35768" y="0"/>
                </a:cubicBezTo>
                <a:close/>
              </a:path>
            </a:pathLst>
          </a:custGeom>
          <a:gradFill>
            <a:gsLst>
              <a:gs pos="0">
                <a:srgbClr val="154069"/>
              </a:gs>
              <a:gs pos="50000">
                <a:srgbClr val="144A7F"/>
              </a:gs>
              <a:gs pos="100000">
                <a:srgbClr val="3C98CB"/>
              </a:gs>
            </a:gsLst>
            <a:path path="circle">
              <a:fillToRect b="100%" l="0%" r="100%" t="0%"/>
            </a:path>
            <a:tileRect b="0%" l="-100%" r="0%" t="-100%"/>
          </a:gra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4"/>
          <p:cNvSpPr txBox="1"/>
          <p:nvPr/>
        </p:nvSpPr>
        <p:spPr>
          <a:xfrm>
            <a:off x="777114" y="2719303"/>
            <a:ext cx="9097500" cy="51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0435" lvl="1" marL="646270" marR="0" rtl="0" algn="just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3"/>
              <a:buFont typeface="Arial"/>
              <a:buChar char="•"/>
            </a:pPr>
            <a:r>
              <a:rPr b="0" i="0" lang="en-US" sz="2793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Comprehensive measure combining physical, mental, and functional health</a:t>
            </a:r>
            <a:endParaRPr sz="1200"/>
          </a:p>
          <a:p>
            <a:pPr indent="-310435" lvl="1" marL="646270" marR="0" rtl="0" algn="just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3"/>
              <a:buFont typeface="Arial"/>
              <a:buChar char="•"/>
            </a:pPr>
            <a:r>
              <a:rPr b="0" i="0" lang="en-US" sz="2793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Used widely in public health research</a:t>
            </a:r>
            <a:endParaRPr sz="1200"/>
          </a:p>
          <a:p>
            <a:pPr indent="-310435" lvl="1" marL="646270" marR="0" rtl="0" algn="just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3"/>
              <a:buFont typeface="Arial"/>
              <a:buChar char="•"/>
            </a:pPr>
            <a:r>
              <a:rPr b="0" i="0" lang="en-US" sz="2793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Strongly associated with economic and social conditions</a:t>
            </a:r>
            <a:endParaRPr sz="1200"/>
          </a:p>
          <a:p>
            <a:pPr indent="-310435" lvl="1" marL="646270" marR="0" rtl="0" algn="just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3"/>
              <a:buFont typeface="Arial"/>
              <a:buChar char="•"/>
            </a:pPr>
            <a:r>
              <a:rPr b="0" i="0" lang="en-US" sz="2793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Converted into:</a:t>
            </a:r>
            <a:endParaRPr sz="1200"/>
          </a:p>
          <a:p>
            <a:pPr indent="0" lvl="0" marL="0" marR="0" rtl="0" algn="just">
              <a:lnSpc>
                <a:spcPct val="153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3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Good Health (0): Excellent / Very Good / Good</a:t>
            </a:r>
            <a:endParaRPr sz="1200"/>
          </a:p>
          <a:p>
            <a:pPr indent="0" lvl="0" marL="0" marR="0" rtl="0" algn="just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3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Poor Health (1): Fair / Poor</a:t>
            </a:r>
            <a:endParaRPr sz="1200"/>
          </a:p>
          <a:p>
            <a:pPr indent="0" lvl="0" marL="0" marR="0" rtl="0" algn="just">
              <a:lnSpc>
                <a:spcPct val="232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4"/>
          <p:cNvSpPr/>
          <p:nvPr/>
        </p:nvSpPr>
        <p:spPr>
          <a:xfrm>
            <a:off x="13809759" y="2336457"/>
            <a:ext cx="3030242" cy="6786909"/>
          </a:xfrm>
          <a:custGeom>
            <a:rect b="b" l="l" r="r" t="t"/>
            <a:pathLst>
              <a:path extrusionOk="0" h="1142383" w="510055">
                <a:moveTo>
                  <a:pt x="35768" y="0"/>
                </a:moveTo>
                <a:lnTo>
                  <a:pt x="474287" y="0"/>
                </a:lnTo>
                <a:cubicBezTo>
                  <a:pt x="494041" y="0"/>
                  <a:pt x="510055" y="16014"/>
                  <a:pt x="510055" y="35768"/>
                </a:cubicBezTo>
                <a:lnTo>
                  <a:pt x="510055" y="1106615"/>
                </a:lnTo>
                <a:cubicBezTo>
                  <a:pt x="510055" y="1126369"/>
                  <a:pt x="494041" y="1142383"/>
                  <a:pt x="474287" y="1142383"/>
                </a:cubicBezTo>
                <a:lnTo>
                  <a:pt x="35768" y="1142383"/>
                </a:lnTo>
                <a:cubicBezTo>
                  <a:pt x="16014" y="1142383"/>
                  <a:pt x="0" y="1126369"/>
                  <a:pt x="0" y="1106615"/>
                </a:cubicBezTo>
                <a:lnTo>
                  <a:pt x="0" y="35768"/>
                </a:lnTo>
                <a:cubicBezTo>
                  <a:pt x="0" y="16014"/>
                  <a:pt x="16014" y="0"/>
                  <a:pt x="35768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4608" r="-24607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4"/>
          <p:cNvSpPr/>
          <p:nvPr/>
        </p:nvSpPr>
        <p:spPr>
          <a:xfrm>
            <a:off x="17041641" y="4003873"/>
            <a:ext cx="3030242" cy="6409993"/>
          </a:xfrm>
          <a:custGeom>
            <a:rect b="b" l="l" r="r" t="t"/>
            <a:pathLst>
              <a:path extrusionOk="0" h="1078940" w="510055">
                <a:moveTo>
                  <a:pt x="35768" y="0"/>
                </a:moveTo>
                <a:lnTo>
                  <a:pt x="474287" y="0"/>
                </a:lnTo>
                <a:cubicBezTo>
                  <a:pt x="494041" y="0"/>
                  <a:pt x="510055" y="16014"/>
                  <a:pt x="510055" y="35768"/>
                </a:cubicBezTo>
                <a:lnTo>
                  <a:pt x="510055" y="1043172"/>
                </a:lnTo>
                <a:cubicBezTo>
                  <a:pt x="510055" y="1062926"/>
                  <a:pt x="494041" y="1078940"/>
                  <a:pt x="474287" y="1078940"/>
                </a:cubicBezTo>
                <a:lnTo>
                  <a:pt x="35768" y="1078940"/>
                </a:lnTo>
                <a:cubicBezTo>
                  <a:pt x="16014" y="1078940"/>
                  <a:pt x="0" y="1062926"/>
                  <a:pt x="0" y="1043172"/>
                </a:cubicBezTo>
                <a:lnTo>
                  <a:pt x="0" y="35768"/>
                </a:lnTo>
                <a:cubicBezTo>
                  <a:pt x="0" y="16014"/>
                  <a:pt x="16014" y="0"/>
                  <a:pt x="35768" y="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0464" r="-20465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4"/>
          <p:cNvSpPr/>
          <p:nvPr/>
        </p:nvSpPr>
        <p:spPr>
          <a:xfrm>
            <a:off x="13837666" y="126866"/>
            <a:ext cx="3030242" cy="1935202"/>
          </a:xfrm>
          <a:custGeom>
            <a:rect b="b" l="l" r="r" t="t"/>
            <a:pathLst>
              <a:path extrusionOk="0" h="325736" w="510055">
                <a:moveTo>
                  <a:pt x="35768" y="0"/>
                </a:moveTo>
                <a:lnTo>
                  <a:pt x="474287" y="0"/>
                </a:lnTo>
                <a:cubicBezTo>
                  <a:pt x="494041" y="0"/>
                  <a:pt x="510055" y="16014"/>
                  <a:pt x="510055" y="35768"/>
                </a:cubicBezTo>
                <a:lnTo>
                  <a:pt x="510055" y="289968"/>
                </a:lnTo>
                <a:cubicBezTo>
                  <a:pt x="510055" y="309722"/>
                  <a:pt x="494041" y="325736"/>
                  <a:pt x="474287" y="325736"/>
                </a:cubicBezTo>
                <a:lnTo>
                  <a:pt x="35768" y="325736"/>
                </a:lnTo>
                <a:cubicBezTo>
                  <a:pt x="16014" y="325736"/>
                  <a:pt x="0" y="309722"/>
                  <a:pt x="0" y="289968"/>
                </a:cubicBezTo>
                <a:lnTo>
                  <a:pt x="0" y="35768"/>
                </a:lnTo>
                <a:cubicBezTo>
                  <a:pt x="0" y="16014"/>
                  <a:pt x="16014" y="0"/>
                  <a:pt x="35768" y="0"/>
                </a:cubicBezTo>
                <a:close/>
              </a:path>
            </a:pathLst>
          </a:custGeom>
          <a:gradFill>
            <a:gsLst>
              <a:gs pos="0">
                <a:srgbClr val="154069"/>
              </a:gs>
              <a:gs pos="50000">
                <a:srgbClr val="144A7F"/>
              </a:gs>
              <a:gs pos="100000">
                <a:srgbClr val="3C98CB"/>
              </a:gs>
            </a:gsLst>
            <a:lin ang="0" scaled="0"/>
          </a:gra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4"/>
          <p:cNvSpPr/>
          <p:nvPr/>
        </p:nvSpPr>
        <p:spPr>
          <a:xfrm>
            <a:off x="17095849" y="1862848"/>
            <a:ext cx="3030242" cy="1935202"/>
          </a:xfrm>
          <a:custGeom>
            <a:rect b="b" l="l" r="r" t="t"/>
            <a:pathLst>
              <a:path extrusionOk="0" h="325736" w="510055">
                <a:moveTo>
                  <a:pt x="35768" y="0"/>
                </a:moveTo>
                <a:lnTo>
                  <a:pt x="474287" y="0"/>
                </a:lnTo>
                <a:cubicBezTo>
                  <a:pt x="494041" y="0"/>
                  <a:pt x="510055" y="16014"/>
                  <a:pt x="510055" y="35768"/>
                </a:cubicBezTo>
                <a:lnTo>
                  <a:pt x="510055" y="289968"/>
                </a:lnTo>
                <a:cubicBezTo>
                  <a:pt x="510055" y="309722"/>
                  <a:pt x="494041" y="325736"/>
                  <a:pt x="474287" y="325736"/>
                </a:cubicBezTo>
                <a:lnTo>
                  <a:pt x="35768" y="325736"/>
                </a:lnTo>
                <a:cubicBezTo>
                  <a:pt x="16014" y="325736"/>
                  <a:pt x="0" y="309722"/>
                  <a:pt x="0" y="289968"/>
                </a:cubicBezTo>
                <a:lnTo>
                  <a:pt x="0" y="35768"/>
                </a:lnTo>
                <a:cubicBezTo>
                  <a:pt x="0" y="16014"/>
                  <a:pt x="16014" y="0"/>
                  <a:pt x="35768" y="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2193" l="0" r="0" t="-2194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4"/>
          <p:cNvSpPr txBox="1"/>
          <p:nvPr/>
        </p:nvSpPr>
        <p:spPr>
          <a:xfrm>
            <a:off x="14312607" y="558407"/>
            <a:ext cx="2245330" cy="11842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Poor Health</a:t>
            </a:r>
            <a:endParaRPr/>
          </a:p>
        </p:txBody>
      </p:sp>
      <p:sp>
        <p:nvSpPr>
          <p:cNvPr id="172" name="Google Shape;172;p4"/>
          <p:cNvSpPr txBox="1"/>
          <p:nvPr/>
        </p:nvSpPr>
        <p:spPr>
          <a:xfrm>
            <a:off x="10767911" y="6429865"/>
            <a:ext cx="2337538" cy="11381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341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Good Health</a:t>
            </a:r>
            <a:endParaRPr/>
          </a:p>
        </p:txBody>
      </p:sp>
      <p:sp>
        <p:nvSpPr>
          <p:cNvPr id="173" name="Google Shape;173;p4"/>
          <p:cNvSpPr/>
          <p:nvPr/>
        </p:nvSpPr>
        <p:spPr>
          <a:xfrm>
            <a:off x="10767911" y="1316317"/>
            <a:ext cx="2690325" cy="4683948"/>
          </a:xfrm>
          <a:custGeom>
            <a:rect b="b" l="l" r="r" t="t"/>
            <a:pathLst>
              <a:path extrusionOk="0" h="1007926" w="578923">
                <a:moveTo>
                  <a:pt x="40288" y="0"/>
                </a:moveTo>
                <a:lnTo>
                  <a:pt x="538636" y="0"/>
                </a:lnTo>
                <a:cubicBezTo>
                  <a:pt x="549321" y="0"/>
                  <a:pt x="559568" y="4245"/>
                  <a:pt x="567124" y="11800"/>
                </a:cubicBezTo>
                <a:cubicBezTo>
                  <a:pt x="574679" y="19355"/>
                  <a:pt x="578923" y="29603"/>
                  <a:pt x="578923" y="40288"/>
                </a:cubicBezTo>
                <a:lnTo>
                  <a:pt x="578923" y="967638"/>
                </a:lnTo>
                <a:cubicBezTo>
                  <a:pt x="578923" y="978323"/>
                  <a:pt x="574679" y="988570"/>
                  <a:pt x="567124" y="996126"/>
                </a:cubicBezTo>
                <a:cubicBezTo>
                  <a:pt x="559568" y="1003681"/>
                  <a:pt x="549321" y="1007926"/>
                  <a:pt x="538636" y="1007926"/>
                </a:cubicBezTo>
                <a:lnTo>
                  <a:pt x="40288" y="1007926"/>
                </a:lnTo>
                <a:cubicBezTo>
                  <a:pt x="29603" y="1007926"/>
                  <a:pt x="19355" y="1003681"/>
                  <a:pt x="11800" y="996126"/>
                </a:cubicBezTo>
                <a:cubicBezTo>
                  <a:pt x="4245" y="988570"/>
                  <a:pt x="0" y="978323"/>
                  <a:pt x="0" y="967638"/>
                </a:cubicBezTo>
                <a:lnTo>
                  <a:pt x="0" y="40288"/>
                </a:lnTo>
                <a:cubicBezTo>
                  <a:pt x="0" y="29603"/>
                  <a:pt x="4245" y="19355"/>
                  <a:pt x="11800" y="11800"/>
                </a:cubicBezTo>
                <a:cubicBezTo>
                  <a:pt x="19355" y="4245"/>
                  <a:pt x="29603" y="0"/>
                  <a:pt x="40288" y="0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8032" r="-8032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4"/>
          <p:cNvSpPr txBox="1"/>
          <p:nvPr/>
        </p:nvSpPr>
        <p:spPr>
          <a:xfrm>
            <a:off x="0" y="8545697"/>
            <a:ext cx="119367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91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This makes health interpretable &amp; model-friendly.</a:t>
            </a:r>
            <a:endParaRPr sz="1100"/>
          </a:p>
          <a:p>
            <a:pPr indent="0" lvl="0" marL="0" marR="0" rtl="0" algn="ctr">
              <a:lnSpc>
                <a:spcPct val="287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7051A"/>
            </a:gs>
            <a:gs pos="100000">
              <a:srgbClr val="191745"/>
            </a:gs>
          </a:gsLst>
          <a:lin ang="5400000" scaled="0"/>
        </a:gra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"/>
          <p:cNvSpPr/>
          <p:nvPr/>
        </p:nvSpPr>
        <p:spPr>
          <a:xfrm>
            <a:off x="11571557" y="1152037"/>
            <a:ext cx="3991463" cy="3991463"/>
          </a:xfrm>
          <a:custGeom>
            <a:rect b="b" l="l" r="r" t="t"/>
            <a:pathLst>
              <a:path extrusionOk="0" h="812800" w="812800">
                <a:moveTo>
                  <a:pt x="21336" y="0"/>
                </a:moveTo>
                <a:lnTo>
                  <a:pt x="791464" y="0"/>
                </a:lnTo>
                <a:cubicBezTo>
                  <a:pt x="803248" y="0"/>
                  <a:pt x="812800" y="9552"/>
                  <a:pt x="812800" y="21336"/>
                </a:cubicBezTo>
                <a:lnTo>
                  <a:pt x="812800" y="791464"/>
                </a:lnTo>
                <a:cubicBezTo>
                  <a:pt x="812800" y="803248"/>
                  <a:pt x="803248" y="812800"/>
                  <a:pt x="791464" y="812800"/>
                </a:cubicBezTo>
                <a:lnTo>
                  <a:pt x="21336" y="812800"/>
                </a:lnTo>
                <a:cubicBezTo>
                  <a:pt x="9552" y="812800"/>
                  <a:pt x="0" y="803248"/>
                  <a:pt x="0" y="791464"/>
                </a:cubicBezTo>
                <a:lnTo>
                  <a:pt x="0" y="21336"/>
                </a:lnTo>
                <a:cubicBezTo>
                  <a:pt x="0" y="9552"/>
                  <a:pt x="9552" y="0"/>
                  <a:pt x="21336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4998" r="-24998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5"/>
          <p:cNvSpPr txBox="1"/>
          <p:nvPr/>
        </p:nvSpPr>
        <p:spPr>
          <a:xfrm>
            <a:off x="379888" y="1289835"/>
            <a:ext cx="9125527" cy="3103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92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93" u="sng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Dataset Overview:</a:t>
            </a:r>
            <a:endParaRPr/>
          </a:p>
          <a:p>
            <a:pPr indent="-333929" lvl="1" marL="667858" marR="0" rtl="0" algn="just">
              <a:lnSpc>
                <a:spcPct val="1920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93"/>
              <a:buFont typeface="Arial"/>
              <a:buChar char="•"/>
            </a:pPr>
            <a:r>
              <a:rPr b="0" i="0" lang="en-US" sz="3093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BRFSS 2024: U.S. health &amp; lifestyle survey</a:t>
            </a:r>
            <a:endParaRPr/>
          </a:p>
          <a:p>
            <a:pPr indent="-333929" lvl="1" marL="667858" marR="0" rtl="0" algn="just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93"/>
              <a:buFont typeface="Arial"/>
              <a:buChar char="•"/>
            </a:pPr>
            <a:r>
              <a:rPr b="0" i="0" lang="en-US" sz="3093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450K+ responses → 242,948 after cleaning</a:t>
            </a:r>
            <a:endParaRPr/>
          </a:p>
          <a:p>
            <a:pPr indent="0" lvl="0" marL="0" marR="0" rtl="0" algn="just">
              <a:lnSpc>
                <a:spcPct val="240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9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5"/>
          <p:cNvSpPr txBox="1"/>
          <p:nvPr/>
        </p:nvSpPr>
        <p:spPr>
          <a:xfrm>
            <a:off x="0" y="386862"/>
            <a:ext cx="11052836" cy="7146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00" u="sng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Dataset Overview &amp; Data Cleaning</a:t>
            </a:r>
            <a:endParaRPr/>
          </a:p>
        </p:txBody>
      </p:sp>
      <p:sp>
        <p:nvSpPr>
          <p:cNvPr id="182" name="Google Shape;182;p5"/>
          <p:cNvSpPr/>
          <p:nvPr/>
        </p:nvSpPr>
        <p:spPr>
          <a:xfrm>
            <a:off x="11571557" y="5518017"/>
            <a:ext cx="3991463" cy="3991463"/>
          </a:xfrm>
          <a:custGeom>
            <a:rect b="b" l="l" r="r" t="t"/>
            <a:pathLst>
              <a:path extrusionOk="0" h="812800" w="812800">
                <a:moveTo>
                  <a:pt x="21336" y="0"/>
                </a:moveTo>
                <a:lnTo>
                  <a:pt x="791464" y="0"/>
                </a:lnTo>
                <a:cubicBezTo>
                  <a:pt x="803248" y="0"/>
                  <a:pt x="812800" y="9552"/>
                  <a:pt x="812800" y="21336"/>
                </a:cubicBezTo>
                <a:lnTo>
                  <a:pt x="812800" y="791464"/>
                </a:lnTo>
                <a:cubicBezTo>
                  <a:pt x="812800" y="803248"/>
                  <a:pt x="803248" y="812800"/>
                  <a:pt x="791464" y="812800"/>
                </a:cubicBezTo>
                <a:lnTo>
                  <a:pt x="21336" y="812800"/>
                </a:lnTo>
                <a:cubicBezTo>
                  <a:pt x="9552" y="812800"/>
                  <a:pt x="0" y="803248"/>
                  <a:pt x="0" y="791464"/>
                </a:cubicBezTo>
                <a:lnTo>
                  <a:pt x="0" y="21336"/>
                </a:lnTo>
                <a:cubicBezTo>
                  <a:pt x="0" y="9552"/>
                  <a:pt x="9552" y="0"/>
                  <a:pt x="21336" y="0"/>
                </a:cubicBezTo>
                <a:close/>
              </a:path>
            </a:pathLst>
          </a:custGeom>
          <a:gradFill>
            <a:gsLst>
              <a:gs pos="0">
                <a:srgbClr val="154069"/>
              </a:gs>
              <a:gs pos="50000">
                <a:srgbClr val="144A7F"/>
              </a:gs>
              <a:gs pos="100000">
                <a:srgbClr val="3C98CB"/>
              </a:gs>
            </a:gsLst>
            <a:path path="circle">
              <a:fillToRect b="100%" l="0%" r="100%" t="0%"/>
            </a:path>
            <a:tileRect b="0%" l="-100%" r="0%" t="-100%"/>
          </a:gra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5"/>
          <p:cNvSpPr/>
          <p:nvPr/>
        </p:nvSpPr>
        <p:spPr>
          <a:xfrm>
            <a:off x="15946774" y="0"/>
            <a:ext cx="3991463" cy="3991463"/>
          </a:xfrm>
          <a:custGeom>
            <a:rect b="b" l="l" r="r" t="t"/>
            <a:pathLst>
              <a:path extrusionOk="0" h="812800" w="812800">
                <a:moveTo>
                  <a:pt x="21336" y="0"/>
                </a:moveTo>
                <a:lnTo>
                  <a:pt x="791464" y="0"/>
                </a:lnTo>
                <a:cubicBezTo>
                  <a:pt x="803248" y="0"/>
                  <a:pt x="812800" y="9552"/>
                  <a:pt x="812800" y="21336"/>
                </a:cubicBezTo>
                <a:lnTo>
                  <a:pt x="812800" y="791464"/>
                </a:lnTo>
                <a:cubicBezTo>
                  <a:pt x="812800" y="803248"/>
                  <a:pt x="803248" y="812800"/>
                  <a:pt x="791464" y="812800"/>
                </a:cubicBezTo>
                <a:lnTo>
                  <a:pt x="21336" y="812800"/>
                </a:lnTo>
                <a:cubicBezTo>
                  <a:pt x="9552" y="812800"/>
                  <a:pt x="0" y="803248"/>
                  <a:pt x="0" y="791464"/>
                </a:cubicBezTo>
                <a:lnTo>
                  <a:pt x="0" y="21336"/>
                </a:lnTo>
                <a:cubicBezTo>
                  <a:pt x="0" y="9552"/>
                  <a:pt x="9552" y="0"/>
                  <a:pt x="21336" y="0"/>
                </a:cubicBezTo>
                <a:close/>
              </a:path>
            </a:pathLst>
          </a:custGeom>
          <a:gradFill>
            <a:gsLst>
              <a:gs pos="0">
                <a:srgbClr val="154069"/>
              </a:gs>
              <a:gs pos="50000">
                <a:srgbClr val="144A7F"/>
              </a:gs>
              <a:gs pos="100000">
                <a:srgbClr val="3C98CB"/>
              </a:gs>
            </a:gsLst>
            <a:lin ang="5400000" scaled="0"/>
          </a:gra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5"/>
          <p:cNvSpPr/>
          <p:nvPr/>
        </p:nvSpPr>
        <p:spPr>
          <a:xfrm>
            <a:off x="15946774" y="4393341"/>
            <a:ext cx="3991463" cy="3991463"/>
          </a:xfrm>
          <a:custGeom>
            <a:rect b="b" l="l" r="r" t="t"/>
            <a:pathLst>
              <a:path extrusionOk="0" h="812800" w="812800">
                <a:moveTo>
                  <a:pt x="21336" y="0"/>
                </a:moveTo>
                <a:lnTo>
                  <a:pt x="791464" y="0"/>
                </a:lnTo>
                <a:cubicBezTo>
                  <a:pt x="803248" y="0"/>
                  <a:pt x="812800" y="9552"/>
                  <a:pt x="812800" y="21336"/>
                </a:cubicBezTo>
                <a:lnTo>
                  <a:pt x="812800" y="791464"/>
                </a:lnTo>
                <a:cubicBezTo>
                  <a:pt x="812800" y="803248"/>
                  <a:pt x="803248" y="812800"/>
                  <a:pt x="791464" y="812800"/>
                </a:cubicBezTo>
                <a:lnTo>
                  <a:pt x="21336" y="812800"/>
                </a:lnTo>
                <a:cubicBezTo>
                  <a:pt x="9552" y="812800"/>
                  <a:pt x="0" y="803248"/>
                  <a:pt x="0" y="791464"/>
                </a:cubicBezTo>
                <a:lnTo>
                  <a:pt x="0" y="21336"/>
                </a:lnTo>
                <a:cubicBezTo>
                  <a:pt x="0" y="9552"/>
                  <a:pt x="9552" y="0"/>
                  <a:pt x="21336" y="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5045" r="-25045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5"/>
          <p:cNvSpPr/>
          <p:nvPr/>
        </p:nvSpPr>
        <p:spPr>
          <a:xfrm>
            <a:off x="15946774" y="8786681"/>
            <a:ext cx="3991463" cy="3991463"/>
          </a:xfrm>
          <a:custGeom>
            <a:rect b="b" l="l" r="r" t="t"/>
            <a:pathLst>
              <a:path extrusionOk="0" h="812800" w="812800">
                <a:moveTo>
                  <a:pt x="21336" y="0"/>
                </a:moveTo>
                <a:lnTo>
                  <a:pt x="791464" y="0"/>
                </a:lnTo>
                <a:cubicBezTo>
                  <a:pt x="803248" y="0"/>
                  <a:pt x="812800" y="9552"/>
                  <a:pt x="812800" y="21336"/>
                </a:cubicBezTo>
                <a:lnTo>
                  <a:pt x="812800" y="791464"/>
                </a:lnTo>
                <a:cubicBezTo>
                  <a:pt x="812800" y="803248"/>
                  <a:pt x="803248" y="812800"/>
                  <a:pt x="791464" y="812800"/>
                </a:cubicBezTo>
                <a:lnTo>
                  <a:pt x="21336" y="812800"/>
                </a:lnTo>
                <a:cubicBezTo>
                  <a:pt x="9552" y="812800"/>
                  <a:pt x="0" y="803248"/>
                  <a:pt x="0" y="791464"/>
                </a:cubicBezTo>
                <a:lnTo>
                  <a:pt x="0" y="21336"/>
                </a:lnTo>
                <a:cubicBezTo>
                  <a:pt x="0" y="9552"/>
                  <a:pt x="9552" y="0"/>
                  <a:pt x="21336" y="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24998" l="0" r="0" t="-24998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5"/>
          <p:cNvSpPr txBox="1"/>
          <p:nvPr/>
        </p:nvSpPr>
        <p:spPr>
          <a:xfrm>
            <a:off x="408475" y="3804050"/>
            <a:ext cx="10293000" cy="6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96" u="sng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Cleaning</a:t>
            </a:r>
            <a:endParaRPr/>
          </a:p>
          <a:p>
            <a:pPr indent="-304445" lvl="1" marL="646989" marR="0" rtl="0" algn="l">
              <a:lnSpc>
                <a:spcPct val="15600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96"/>
              <a:buFont typeface="Arial"/>
              <a:buChar char="•"/>
            </a:pPr>
            <a:r>
              <a:rPr b="0" i="0" lang="en-US" sz="2696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Removed invalid survey codes (77, 88, 99, 7, 9)</a:t>
            </a:r>
            <a:endParaRPr sz="1100"/>
          </a:p>
          <a:p>
            <a:pPr indent="-304445" lvl="1" marL="646989" marR="0" rtl="0" algn="l">
              <a:lnSpc>
                <a:spcPct val="15600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96"/>
              <a:buFont typeface="Arial"/>
              <a:buChar char="•"/>
            </a:pPr>
            <a:r>
              <a:rPr b="0" i="0" lang="en-US" sz="2696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Converted General Health Status → Good (0) / Poor (1)</a:t>
            </a:r>
            <a:endParaRPr sz="1100"/>
          </a:p>
          <a:p>
            <a:pPr indent="-304445" lvl="1" marL="646989" marR="0" rtl="0" algn="l">
              <a:lnSpc>
                <a:spcPct val="15600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96"/>
              <a:buFont typeface="Arial"/>
              <a:buChar char="•"/>
            </a:pPr>
            <a:r>
              <a:rPr b="0" i="0" lang="en-US" sz="2696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Cleaned financial, health, and functional variables</a:t>
            </a:r>
            <a:endParaRPr sz="1100"/>
          </a:p>
          <a:p>
            <a:pPr indent="-304445" lvl="1" marL="646989" marR="0" rtl="0" algn="l">
              <a:lnSpc>
                <a:spcPct val="15600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96"/>
              <a:buFont typeface="Arial"/>
              <a:buChar char="•"/>
            </a:pPr>
            <a:r>
              <a:rPr b="0" i="0" lang="en-US" sz="2696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Median imputation for numeric missing values</a:t>
            </a:r>
            <a:endParaRPr sz="1100"/>
          </a:p>
          <a:p>
            <a:pPr indent="-304445" lvl="1" marL="646989" marR="0" rtl="0" algn="l">
              <a:lnSpc>
                <a:spcPct val="15600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96"/>
              <a:buFont typeface="Arial"/>
              <a:buChar char="•"/>
            </a:pPr>
            <a:r>
              <a:rPr b="0" i="0" lang="en-US" sz="2696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Final feature set: 17 predictors</a:t>
            </a:r>
            <a:endParaRPr sz="1100"/>
          </a:p>
          <a:p>
            <a:pPr indent="-304445" lvl="1" marL="646989" marR="0" rtl="0" algn="l">
              <a:lnSpc>
                <a:spcPct val="15600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96"/>
              <a:buFont typeface="Arial"/>
              <a:buChar char="•"/>
            </a:pPr>
            <a:r>
              <a:rPr b="0" i="0" lang="en-US" sz="2696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Target distribution:</a:t>
            </a:r>
            <a:endParaRPr sz="1100"/>
          </a:p>
          <a:p>
            <a:pPr indent="-412276" lvl="2" marL="1293978" marR="0" rtl="0" algn="l">
              <a:lnSpc>
                <a:spcPct val="15600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96"/>
              <a:buFont typeface="Arial"/>
              <a:buChar char="⚬"/>
            </a:pPr>
            <a:r>
              <a:rPr b="0" i="0" lang="en-US" sz="2696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Good Health: 82.7%</a:t>
            </a:r>
            <a:endParaRPr sz="1100"/>
          </a:p>
          <a:p>
            <a:pPr indent="-431326" lvl="2" marL="1293978" marR="0" rtl="0" algn="l">
              <a:lnSpc>
                <a:spcPct val="15600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96"/>
              <a:buFont typeface="Arial"/>
              <a:buChar char="⚬"/>
            </a:pPr>
            <a:r>
              <a:rPr b="0" i="0" lang="en-US" sz="2996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Poor Health: 17.3%</a:t>
            </a:r>
            <a:endParaRPr/>
          </a:p>
          <a:p>
            <a:pPr indent="0" lvl="0" marL="0" marR="0" rtl="0" algn="l">
              <a:lnSpc>
                <a:spcPct val="259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5"/>
          <p:cNvSpPr txBox="1"/>
          <p:nvPr/>
        </p:nvSpPr>
        <p:spPr>
          <a:xfrm>
            <a:off x="11571557" y="5950761"/>
            <a:ext cx="3991463" cy="30688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930" u="sng" cap="none" strike="noStrike">
                <a:solidFill>
                  <a:srgbClr val="FF3131"/>
                </a:solidFill>
                <a:latin typeface="Montserrat"/>
                <a:ea typeface="Montserrat"/>
                <a:cs typeface="Montserrat"/>
                <a:sym typeface="Montserrat"/>
              </a:rPr>
              <a:t>Income variables:</a:t>
            </a:r>
            <a:r>
              <a:rPr b="1" i="1" lang="en-US" sz="293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Income, Insurance, Educational level, Employement status, Could not afford doctor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7051A"/>
            </a:gs>
            <a:gs pos="100000">
              <a:srgbClr val="191745"/>
            </a:gs>
          </a:gsLst>
          <a:lin ang="5400000" scaled="0"/>
        </a:gra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"/>
          <p:cNvSpPr/>
          <p:nvPr/>
        </p:nvSpPr>
        <p:spPr>
          <a:xfrm>
            <a:off x="11571557" y="1152037"/>
            <a:ext cx="3991463" cy="3991463"/>
          </a:xfrm>
          <a:custGeom>
            <a:rect b="b" l="l" r="r" t="t"/>
            <a:pathLst>
              <a:path extrusionOk="0" h="812800" w="812800">
                <a:moveTo>
                  <a:pt x="21336" y="0"/>
                </a:moveTo>
                <a:lnTo>
                  <a:pt x="791464" y="0"/>
                </a:lnTo>
                <a:cubicBezTo>
                  <a:pt x="803248" y="0"/>
                  <a:pt x="812800" y="9552"/>
                  <a:pt x="812800" y="21336"/>
                </a:cubicBezTo>
                <a:lnTo>
                  <a:pt x="812800" y="791464"/>
                </a:lnTo>
                <a:cubicBezTo>
                  <a:pt x="812800" y="803248"/>
                  <a:pt x="803248" y="812800"/>
                  <a:pt x="791464" y="812800"/>
                </a:cubicBezTo>
                <a:lnTo>
                  <a:pt x="21336" y="812800"/>
                </a:lnTo>
                <a:cubicBezTo>
                  <a:pt x="9552" y="812800"/>
                  <a:pt x="0" y="803248"/>
                  <a:pt x="0" y="791464"/>
                </a:cubicBezTo>
                <a:lnTo>
                  <a:pt x="0" y="21336"/>
                </a:lnTo>
                <a:cubicBezTo>
                  <a:pt x="0" y="9552"/>
                  <a:pt x="9552" y="0"/>
                  <a:pt x="21336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4998" r="-24998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6"/>
          <p:cNvSpPr txBox="1"/>
          <p:nvPr/>
        </p:nvSpPr>
        <p:spPr>
          <a:xfrm>
            <a:off x="379888" y="1257878"/>
            <a:ext cx="9125400" cy="83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92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3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Problem:</a:t>
            </a:r>
            <a:endParaRPr/>
          </a:p>
          <a:p>
            <a:pPr indent="-269161" lvl="1" marL="538323" marR="0" rtl="0" algn="just">
              <a:lnSpc>
                <a:spcPct val="19201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93"/>
              <a:buFont typeface="Arial"/>
              <a:buChar char="•"/>
            </a:pPr>
            <a:r>
              <a:rPr b="0" i="0" lang="en-US" sz="2493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Poor health cases = only 17.3%</a:t>
            </a:r>
            <a:endParaRPr/>
          </a:p>
          <a:p>
            <a:pPr indent="0" lvl="0" marL="0" marR="0" rtl="0" algn="just">
              <a:lnSpc>
                <a:spcPct val="192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3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Solution:</a:t>
            </a:r>
            <a:endParaRPr/>
          </a:p>
          <a:p>
            <a:pPr indent="-269159" lvl="1" marL="538322" marR="0" rtl="0" algn="just">
              <a:lnSpc>
                <a:spcPct val="19201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93"/>
              <a:buFont typeface="Arial"/>
              <a:buChar char="•"/>
            </a:pPr>
            <a:r>
              <a:rPr b="0" i="0" lang="en-US" sz="2493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State-based undersampling - For each state, match every poor-health person with a good-health person from the same state.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92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3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Result:</a:t>
            </a:r>
            <a:endParaRPr/>
          </a:p>
          <a:p>
            <a:pPr indent="0" lvl="0" marL="0" marR="0" rtl="0" algn="just">
              <a:lnSpc>
                <a:spcPct val="192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3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Balanced dataset: 83,832 records</a:t>
            </a:r>
            <a:endParaRPr/>
          </a:p>
          <a:p>
            <a:pPr indent="-269161" lvl="1" marL="538323" marR="0" rtl="0" algn="just">
              <a:lnSpc>
                <a:spcPct val="19201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93"/>
              <a:buFont typeface="Arial"/>
              <a:buChar char="•"/>
            </a:pPr>
            <a:r>
              <a:rPr b="0" i="0" lang="en-US" sz="2493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41,916 poor-health</a:t>
            </a:r>
            <a:endParaRPr/>
          </a:p>
          <a:p>
            <a:pPr indent="-269161" lvl="1" marL="538323" marR="0" rtl="0" algn="just">
              <a:lnSpc>
                <a:spcPct val="19201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93"/>
              <a:buFont typeface="Arial"/>
              <a:buChar char="•"/>
            </a:pPr>
            <a:r>
              <a:rPr b="0" i="0" lang="en-US" sz="2493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41,916 good-health</a:t>
            </a:r>
            <a:endParaRPr/>
          </a:p>
          <a:p>
            <a:pPr indent="0" lvl="0" marL="0" marR="0" rtl="0" algn="just">
              <a:lnSpc>
                <a:spcPct val="192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3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50/50 balance</a:t>
            </a:r>
            <a:endParaRPr/>
          </a:p>
          <a:p>
            <a:pPr indent="0" lvl="0" marL="0" marR="0" rtl="0" algn="just">
              <a:lnSpc>
                <a:spcPct val="265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6"/>
          <p:cNvSpPr txBox="1"/>
          <p:nvPr/>
        </p:nvSpPr>
        <p:spPr>
          <a:xfrm>
            <a:off x="0" y="386862"/>
            <a:ext cx="11052836" cy="7146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00" u="sng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 Imbalance Fix</a:t>
            </a:r>
            <a:endParaRPr/>
          </a:p>
        </p:txBody>
      </p:sp>
      <p:sp>
        <p:nvSpPr>
          <p:cNvPr id="195" name="Google Shape;195;p6"/>
          <p:cNvSpPr/>
          <p:nvPr/>
        </p:nvSpPr>
        <p:spPr>
          <a:xfrm>
            <a:off x="11571557" y="5518017"/>
            <a:ext cx="3991463" cy="3991463"/>
          </a:xfrm>
          <a:custGeom>
            <a:rect b="b" l="l" r="r" t="t"/>
            <a:pathLst>
              <a:path extrusionOk="0" h="812800" w="812800">
                <a:moveTo>
                  <a:pt x="21336" y="0"/>
                </a:moveTo>
                <a:lnTo>
                  <a:pt x="791464" y="0"/>
                </a:lnTo>
                <a:cubicBezTo>
                  <a:pt x="803248" y="0"/>
                  <a:pt x="812800" y="9552"/>
                  <a:pt x="812800" y="21336"/>
                </a:cubicBezTo>
                <a:lnTo>
                  <a:pt x="812800" y="791464"/>
                </a:lnTo>
                <a:cubicBezTo>
                  <a:pt x="812800" y="803248"/>
                  <a:pt x="803248" y="812800"/>
                  <a:pt x="791464" y="812800"/>
                </a:cubicBezTo>
                <a:lnTo>
                  <a:pt x="21336" y="812800"/>
                </a:lnTo>
                <a:cubicBezTo>
                  <a:pt x="9552" y="812800"/>
                  <a:pt x="0" y="803248"/>
                  <a:pt x="0" y="791464"/>
                </a:cubicBezTo>
                <a:lnTo>
                  <a:pt x="0" y="21336"/>
                </a:lnTo>
                <a:cubicBezTo>
                  <a:pt x="0" y="9552"/>
                  <a:pt x="9552" y="0"/>
                  <a:pt x="21336" y="0"/>
                </a:cubicBezTo>
                <a:close/>
              </a:path>
            </a:pathLst>
          </a:custGeom>
          <a:gradFill>
            <a:gsLst>
              <a:gs pos="0">
                <a:srgbClr val="154069"/>
              </a:gs>
              <a:gs pos="50000">
                <a:srgbClr val="144A7F"/>
              </a:gs>
              <a:gs pos="100000">
                <a:srgbClr val="3C98CB"/>
              </a:gs>
            </a:gsLst>
            <a:path path="circle">
              <a:fillToRect b="100%" l="0%" r="100%" t="0%"/>
            </a:path>
            <a:tileRect b="0%" l="-100%" r="0%" t="-100%"/>
          </a:gra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6"/>
          <p:cNvSpPr/>
          <p:nvPr/>
        </p:nvSpPr>
        <p:spPr>
          <a:xfrm>
            <a:off x="15946774" y="0"/>
            <a:ext cx="3991463" cy="3991463"/>
          </a:xfrm>
          <a:custGeom>
            <a:rect b="b" l="l" r="r" t="t"/>
            <a:pathLst>
              <a:path extrusionOk="0" h="812800" w="812800">
                <a:moveTo>
                  <a:pt x="21336" y="0"/>
                </a:moveTo>
                <a:lnTo>
                  <a:pt x="791464" y="0"/>
                </a:lnTo>
                <a:cubicBezTo>
                  <a:pt x="803248" y="0"/>
                  <a:pt x="812800" y="9552"/>
                  <a:pt x="812800" y="21336"/>
                </a:cubicBezTo>
                <a:lnTo>
                  <a:pt x="812800" y="791464"/>
                </a:lnTo>
                <a:cubicBezTo>
                  <a:pt x="812800" y="803248"/>
                  <a:pt x="803248" y="812800"/>
                  <a:pt x="791464" y="812800"/>
                </a:cubicBezTo>
                <a:lnTo>
                  <a:pt x="21336" y="812800"/>
                </a:lnTo>
                <a:cubicBezTo>
                  <a:pt x="9552" y="812800"/>
                  <a:pt x="0" y="803248"/>
                  <a:pt x="0" y="791464"/>
                </a:cubicBezTo>
                <a:lnTo>
                  <a:pt x="0" y="21336"/>
                </a:lnTo>
                <a:cubicBezTo>
                  <a:pt x="0" y="9552"/>
                  <a:pt x="9552" y="0"/>
                  <a:pt x="21336" y="0"/>
                </a:cubicBezTo>
                <a:close/>
              </a:path>
            </a:pathLst>
          </a:custGeom>
          <a:gradFill>
            <a:gsLst>
              <a:gs pos="0">
                <a:srgbClr val="154069"/>
              </a:gs>
              <a:gs pos="50000">
                <a:srgbClr val="144A7F"/>
              </a:gs>
              <a:gs pos="100000">
                <a:srgbClr val="3C98CB"/>
              </a:gs>
            </a:gsLst>
            <a:lin ang="5400000" scaled="0"/>
          </a:gra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6"/>
          <p:cNvSpPr/>
          <p:nvPr/>
        </p:nvSpPr>
        <p:spPr>
          <a:xfrm>
            <a:off x="15946774" y="4393341"/>
            <a:ext cx="3991463" cy="3991463"/>
          </a:xfrm>
          <a:custGeom>
            <a:rect b="b" l="l" r="r" t="t"/>
            <a:pathLst>
              <a:path extrusionOk="0" h="812800" w="812800">
                <a:moveTo>
                  <a:pt x="21336" y="0"/>
                </a:moveTo>
                <a:lnTo>
                  <a:pt x="791464" y="0"/>
                </a:lnTo>
                <a:cubicBezTo>
                  <a:pt x="803248" y="0"/>
                  <a:pt x="812800" y="9552"/>
                  <a:pt x="812800" y="21336"/>
                </a:cubicBezTo>
                <a:lnTo>
                  <a:pt x="812800" y="791464"/>
                </a:lnTo>
                <a:cubicBezTo>
                  <a:pt x="812800" y="803248"/>
                  <a:pt x="803248" y="812800"/>
                  <a:pt x="791464" y="812800"/>
                </a:cubicBezTo>
                <a:lnTo>
                  <a:pt x="21336" y="812800"/>
                </a:lnTo>
                <a:cubicBezTo>
                  <a:pt x="9552" y="812800"/>
                  <a:pt x="0" y="803248"/>
                  <a:pt x="0" y="791464"/>
                </a:cubicBezTo>
                <a:lnTo>
                  <a:pt x="0" y="21336"/>
                </a:lnTo>
                <a:cubicBezTo>
                  <a:pt x="0" y="9552"/>
                  <a:pt x="9552" y="0"/>
                  <a:pt x="21336" y="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5045" r="-25045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6"/>
          <p:cNvSpPr/>
          <p:nvPr/>
        </p:nvSpPr>
        <p:spPr>
          <a:xfrm>
            <a:off x="15946774" y="8786681"/>
            <a:ext cx="3991463" cy="3991463"/>
          </a:xfrm>
          <a:custGeom>
            <a:rect b="b" l="l" r="r" t="t"/>
            <a:pathLst>
              <a:path extrusionOk="0" h="812800" w="812800">
                <a:moveTo>
                  <a:pt x="21336" y="0"/>
                </a:moveTo>
                <a:lnTo>
                  <a:pt x="791464" y="0"/>
                </a:lnTo>
                <a:cubicBezTo>
                  <a:pt x="803248" y="0"/>
                  <a:pt x="812800" y="9552"/>
                  <a:pt x="812800" y="21336"/>
                </a:cubicBezTo>
                <a:lnTo>
                  <a:pt x="812800" y="791464"/>
                </a:lnTo>
                <a:cubicBezTo>
                  <a:pt x="812800" y="803248"/>
                  <a:pt x="803248" y="812800"/>
                  <a:pt x="791464" y="812800"/>
                </a:cubicBezTo>
                <a:lnTo>
                  <a:pt x="21336" y="812800"/>
                </a:lnTo>
                <a:cubicBezTo>
                  <a:pt x="9552" y="812800"/>
                  <a:pt x="0" y="803248"/>
                  <a:pt x="0" y="791464"/>
                </a:cubicBezTo>
                <a:lnTo>
                  <a:pt x="0" y="21336"/>
                </a:lnTo>
                <a:cubicBezTo>
                  <a:pt x="0" y="9552"/>
                  <a:pt x="9552" y="0"/>
                  <a:pt x="21336" y="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24998" l="0" r="0" t="-24998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6"/>
          <p:cNvSpPr txBox="1"/>
          <p:nvPr/>
        </p:nvSpPr>
        <p:spPr>
          <a:xfrm>
            <a:off x="11571557" y="6769802"/>
            <a:ext cx="3991463" cy="13354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796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50 / 50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7"/>
          <p:cNvGrpSpPr/>
          <p:nvPr/>
        </p:nvGrpSpPr>
        <p:grpSpPr>
          <a:xfrm>
            <a:off x="1028700" y="2406733"/>
            <a:ext cx="4009904" cy="3722707"/>
            <a:chOff x="0" y="-28575"/>
            <a:chExt cx="1056106" cy="980466"/>
          </a:xfrm>
        </p:grpSpPr>
        <p:sp>
          <p:nvSpPr>
            <p:cNvPr id="205" name="Google Shape;205;p7"/>
            <p:cNvSpPr/>
            <p:nvPr/>
          </p:nvSpPr>
          <p:spPr>
            <a:xfrm>
              <a:off x="0" y="0"/>
              <a:ext cx="1056106" cy="951891"/>
            </a:xfrm>
            <a:custGeom>
              <a:rect b="b" l="l" r="r" t="t"/>
              <a:pathLst>
                <a:path extrusionOk="0" h="951891" w="1056106">
                  <a:moveTo>
                    <a:pt x="73367" y="0"/>
                  </a:moveTo>
                  <a:lnTo>
                    <a:pt x="982740" y="0"/>
                  </a:lnTo>
                  <a:cubicBezTo>
                    <a:pt x="1023259" y="0"/>
                    <a:pt x="1056106" y="32847"/>
                    <a:pt x="1056106" y="73367"/>
                  </a:cubicBezTo>
                  <a:lnTo>
                    <a:pt x="1056106" y="878524"/>
                  </a:lnTo>
                  <a:cubicBezTo>
                    <a:pt x="1056106" y="897982"/>
                    <a:pt x="1048377" y="916643"/>
                    <a:pt x="1034618" y="930402"/>
                  </a:cubicBezTo>
                  <a:cubicBezTo>
                    <a:pt x="1020859" y="944161"/>
                    <a:pt x="1002198" y="951891"/>
                    <a:pt x="982740" y="951891"/>
                  </a:cubicBezTo>
                  <a:lnTo>
                    <a:pt x="73367" y="951891"/>
                  </a:lnTo>
                  <a:cubicBezTo>
                    <a:pt x="32847" y="951891"/>
                    <a:pt x="0" y="919044"/>
                    <a:pt x="0" y="878524"/>
                  </a:cubicBezTo>
                  <a:lnTo>
                    <a:pt x="0" y="73367"/>
                  </a:lnTo>
                  <a:cubicBezTo>
                    <a:pt x="0" y="32847"/>
                    <a:pt x="32847" y="0"/>
                    <a:pt x="73367" y="0"/>
                  </a:cubicBezTo>
                  <a:close/>
                </a:path>
              </a:pathLst>
            </a:custGeom>
            <a:solidFill>
              <a:srgbClr val="1540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7"/>
            <p:cNvSpPr txBox="1"/>
            <p:nvPr/>
          </p:nvSpPr>
          <p:spPr>
            <a:xfrm>
              <a:off x="0" y="-28575"/>
              <a:ext cx="1056106" cy="9804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4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7" name="Google Shape;207;p7"/>
          <p:cNvGrpSpPr/>
          <p:nvPr/>
        </p:nvGrpSpPr>
        <p:grpSpPr>
          <a:xfrm>
            <a:off x="6617130" y="2406733"/>
            <a:ext cx="3627868" cy="3722707"/>
            <a:chOff x="0" y="-28575"/>
            <a:chExt cx="955488" cy="980466"/>
          </a:xfrm>
        </p:grpSpPr>
        <p:sp>
          <p:nvSpPr>
            <p:cNvPr id="208" name="Google Shape;208;p7"/>
            <p:cNvSpPr/>
            <p:nvPr/>
          </p:nvSpPr>
          <p:spPr>
            <a:xfrm>
              <a:off x="0" y="0"/>
              <a:ext cx="955488" cy="951891"/>
            </a:xfrm>
            <a:custGeom>
              <a:rect b="b" l="l" r="r" t="t"/>
              <a:pathLst>
                <a:path extrusionOk="0" h="951891" w="955488">
                  <a:moveTo>
                    <a:pt x="81093" y="0"/>
                  </a:moveTo>
                  <a:lnTo>
                    <a:pt x="874395" y="0"/>
                  </a:lnTo>
                  <a:cubicBezTo>
                    <a:pt x="895902" y="0"/>
                    <a:pt x="916529" y="8544"/>
                    <a:pt x="931736" y="23751"/>
                  </a:cubicBezTo>
                  <a:cubicBezTo>
                    <a:pt x="946944" y="38959"/>
                    <a:pt x="955488" y="59585"/>
                    <a:pt x="955488" y="81093"/>
                  </a:cubicBezTo>
                  <a:lnTo>
                    <a:pt x="955488" y="870798"/>
                  </a:lnTo>
                  <a:cubicBezTo>
                    <a:pt x="955488" y="892306"/>
                    <a:pt x="946944" y="912932"/>
                    <a:pt x="931736" y="928139"/>
                  </a:cubicBezTo>
                  <a:cubicBezTo>
                    <a:pt x="916529" y="943347"/>
                    <a:pt x="895902" y="951891"/>
                    <a:pt x="874395" y="951891"/>
                  </a:cubicBezTo>
                  <a:lnTo>
                    <a:pt x="81093" y="951891"/>
                  </a:lnTo>
                  <a:cubicBezTo>
                    <a:pt x="59585" y="951891"/>
                    <a:pt x="38959" y="943347"/>
                    <a:pt x="23751" y="928139"/>
                  </a:cubicBezTo>
                  <a:cubicBezTo>
                    <a:pt x="8544" y="912932"/>
                    <a:pt x="0" y="892306"/>
                    <a:pt x="0" y="870798"/>
                  </a:cubicBezTo>
                  <a:lnTo>
                    <a:pt x="0" y="81093"/>
                  </a:lnTo>
                  <a:cubicBezTo>
                    <a:pt x="0" y="59585"/>
                    <a:pt x="8544" y="38959"/>
                    <a:pt x="23751" y="23751"/>
                  </a:cubicBezTo>
                  <a:cubicBezTo>
                    <a:pt x="38959" y="8544"/>
                    <a:pt x="59585" y="0"/>
                    <a:pt x="81093" y="0"/>
                  </a:cubicBezTo>
                  <a:close/>
                </a:path>
              </a:pathLst>
            </a:custGeom>
            <a:solidFill>
              <a:srgbClr val="154069">
                <a:alpha val="9176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7"/>
            <p:cNvSpPr txBox="1"/>
            <p:nvPr/>
          </p:nvSpPr>
          <p:spPr>
            <a:xfrm>
              <a:off x="0" y="-28575"/>
              <a:ext cx="955488" cy="9804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4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0" name="Google Shape;210;p7"/>
          <p:cNvGrpSpPr/>
          <p:nvPr/>
        </p:nvGrpSpPr>
        <p:grpSpPr>
          <a:xfrm>
            <a:off x="12104276" y="2406733"/>
            <a:ext cx="3795890" cy="3722707"/>
            <a:chOff x="0" y="-28575"/>
            <a:chExt cx="999741" cy="980466"/>
          </a:xfrm>
        </p:grpSpPr>
        <p:sp>
          <p:nvSpPr>
            <p:cNvPr id="211" name="Google Shape;211;p7"/>
            <p:cNvSpPr/>
            <p:nvPr/>
          </p:nvSpPr>
          <p:spPr>
            <a:xfrm>
              <a:off x="0" y="0"/>
              <a:ext cx="999741" cy="951891"/>
            </a:xfrm>
            <a:custGeom>
              <a:rect b="b" l="l" r="r" t="t"/>
              <a:pathLst>
                <a:path extrusionOk="0" h="951891" w="999741">
                  <a:moveTo>
                    <a:pt x="77503" y="0"/>
                  </a:moveTo>
                  <a:lnTo>
                    <a:pt x="922238" y="0"/>
                  </a:lnTo>
                  <a:cubicBezTo>
                    <a:pt x="942793" y="0"/>
                    <a:pt x="962506" y="8165"/>
                    <a:pt x="977041" y="22700"/>
                  </a:cubicBezTo>
                  <a:cubicBezTo>
                    <a:pt x="991575" y="37235"/>
                    <a:pt x="999741" y="56948"/>
                    <a:pt x="999741" y="77503"/>
                  </a:cubicBezTo>
                  <a:lnTo>
                    <a:pt x="999741" y="874388"/>
                  </a:lnTo>
                  <a:cubicBezTo>
                    <a:pt x="999741" y="894943"/>
                    <a:pt x="991575" y="914656"/>
                    <a:pt x="977041" y="929191"/>
                  </a:cubicBezTo>
                  <a:cubicBezTo>
                    <a:pt x="962506" y="943725"/>
                    <a:pt x="942793" y="951891"/>
                    <a:pt x="922238" y="951891"/>
                  </a:cubicBezTo>
                  <a:lnTo>
                    <a:pt x="77503" y="951891"/>
                  </a:lnTo>
                  <a:cubicBezTo>
                    <a:pt x="56948" y="951891"/>
                    <a:pt x="37235" y="943725"/>
                    <a:pt x="22700" y="929191"/>
                  </a:cubicBezTo>
                  <a:cubicBezTo>
                    <a:pt x="8165" y="914656"/>
                    <a:pt x="0" y="894943"/>
                    <a:pt x="0" y="874388"/>
                  </a:cubicBezTo>
                  <a:lnTo>
                    <a:pt x="0" y="77503"/>
                  </a:lnTo>
                  <a:cubicBezTo>
                    <a:pt x="0" y="56948"/>
                    <a:pt x="8165" y="37235"/>
                    <a:pt x="22700" y="22700"/>
                  </a:cubicBezTo>
                  <a:cubicBezTo>
                    <a:pt x="37235" y="8165"/>
                    <a:pt x="56948" y="0"/>
                    <a:pt x="77503" y="0"/>
                  </a:cubicBezTo>
                  <a:close/>
                </a:path>
              </a:pathLst>
            </a:custGeom>
            <a:solidFill>
              <a:srgbClr val="154069">
                <a:alpha val="7490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7"/>
            <p:cNvSpPr txBox="1"/>
            <p:nvPr/>
          </p:nvSpPr>
          <p:spPr>
            <a:xfrm>
              <a:off x="0" y="-28575"/>
              <a:ext cx="999741" cy="9804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4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3" name="Google Shape;213;p7"/>
          <p:cNvSpPr txBox="1"/>
          <p:nvPr/>
        </p:nvSpPr>
        <p:spPr>
          <a:xfrm>
            <a:off x="976672" y="531864"/>
            <a:ext cx="12095157" cy="1062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235" u="sng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built and compared:</a:t>
            </a:r>
            <a:endParaRPr/>
          </a:p>
        </p:txBody>
      </p:sp>
      <p:sp>
        <p:nvSpPr>
          <p:cNvPr id="214" name="Google Shape;214;p7"/>
          <p:cNvSpPr txBox="1"/>
          <p:nvPr/>
        </p:nvSpPr>
        <p:spPr>
          <a:xfrm>
            <a:off x="1028700" y="3500560"/>
            <a:ext cx="4000379" cy="1529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93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Logistic Regression </a:t>
            </a:r>
            <a:endParaRPr/>
          </a:p>
        </p:txBody>
      </p:sp>
      <p:sp>
        <p:nvSpPr>
          <p:cNvPr id="215" name="Google Shape;215;p7"/>
          <p:cNvSpPr txBox="1"/>
          <p:nvPr/>
        </p:nvSpPr>
        <p:spPr>
          <a:xfrm>
            <a:off x="6712567" y="2877538"/>
            <a:ext cx="3422369" cy="2438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93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Random Forest Classifier</a:t>
            </a:r>
            <a:endParaRPr/>
          </a:p>
        </p:txBody>
      </p:sp>
      <p:sp>
        <p:nvSpPr>
          <p:cNvPr id="216" name="Google Shape;216;p7"/>
          <p:cNvSpPr txBox="1"/>
          <p:nvPr/>
        </p:nvSpPr>
        <p:spPr>
          <a:xfrm>
            <a:off x="12205764" y="3244190"/>
            <a:ext cx="3592913" cy="1685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716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CatBoost Classifier</a:t>
            </a:r>
            <a:endParaRPr/>
          </a:p>
        </p:txBody>
      </p:sp>
      <p:sp>
        <p:nvSpPr>
          <p:cNvPr id="217" name="Google Shape;217;p7"/>
          <p:cNvSpPr/>
          <p:nvPr/>
        </p:nvSpPr>
        <p:spPr>
          <a:xfrm>
            <a:off x="5585813" y="3629684"/>
            <a:ext cx="528878" cy="528878"/>
          </a:xfrm>
          <a:custGeom>
            <a:rect b="b" l="l" r="r" t="t"/>
            <a:pathLst>
              <a:path extrusionOk="0" h="528878" w="528878">
                <a:moveTo>
                  <a:pt x="0" y="0"/>
                </a:moveTo>
                <a:lnTo>
                  <a:pt x="528878" y="0"/>
                </a:lnTo>
                <a:lnTo>
                  <a:pt x="528878" y="528878"/>
                </a:lnTo>
                <a:lnTo>
                  <a:pt x="0" y="5288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8" name="Google Shape;218;p7"/>
          <p:cNvSpPr/>
          <p:nvPr/>
        </p:nvSpPr>
        <p:spPr>
          <a:xfrm>
            <a:off x="10902223" y="3614860"/>
            <a:ext cx="545554" cy="545554"/>
          </a:xfrm>
          <a:custGeom>
            <a:rect b="b" l="l" r="r" t="t"/>
            <a:pathLst>
              <a:path extrusionOk="0" h="545554" w="545554">
                <a:moveTo>
                  <a:pt x="0" y="0"/>
                </a:moveTo>
                <a:lnTo>
                  <a:pt x="545554" y="0"/>
                </a:lnTo>
                <a:lnTo>
                  <a:pt x="545554" y="545554"/>
                </a:lnTo>
                <a:lnTo>
                  <a:pt x="0" y="5455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9" name="Google Shape;219;p7"/>
          <p:cNvSpPr txBox="1"/>
          <p:nvPr/>
        </p:nvSpPr>
        <p:spPr>
          <a:xfrm>
            <a:off x="331427" y="8689341"/>
            <a:ext cx="3355777" cy="4831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sng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Evaluated Using:</a:t>
            </a:r>
            <a:endParaRPr/>
          </a:p>
        </p:txBody>
      </p:sp>
      <p:sp>
        <p:nvSpPr>
          <p:cNvPr id="220" name="Google Shape;220;p7"/>
          <p:cNvSpPr txBox="1"/>
          <p:nvPr/>
        </p:nvSpPr>
        <p:spPr>
          <a:xfrm>
            <a:off x="331427" y="9191625"/>
            <a:ext cx="17330226" cy="5308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Accuracy, AUC-ROC, Precision / Recall,  F1 - score, Confusion matrix, Feature Importance.</a:t>
            </a:r>
            <a:endParaRPr/>
          </a:p>
        </p:txBody>
      </p:sp>
      <p:sp>
        <p:nvSpPr>
          <p:cNvPr id="221" name="Google Shape;221;p7"/>
          <p:cNvSpPr txBox="1"/>
          <p:nvPr/>
        </p:nvSpPr>
        <p:spPr>
          <a:xfrm>
            <a:off x="335074" y="6338869"/>
            <a:ext cx="33762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27" u="sng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 / Test Split: </a:t>
            </a:r>
            <a:endParaRPr sz="900"/>
          </a:p>
        </p:txBody>
      </p:sp>
      <p:sp>
        <p:nvSpPr>
          <p:cNvPr id="222" name="Google Shape;222;p7"/>
          <p:cNvSpPr txBox="1"/>
          <p:nvPr/>
        </p:nvSpPr>
        <p:spPr>
          <a:xfrm>
            <a:off x="3714886" y="6338869"/>
            <a:ext cx="7285200" cy="23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833" lvl="1" marL="712468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99"/>
              <a:buFont typeface="Arial"/>
              <a:buChar char="•"/>
            </a:pPr>
            <a:r>
              <a:rPr b="0" i="0" lang="en-US" sz="2899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Train: 67,065 samples (80%)</a:t>
            </a:r>
            <a:endParaRPr sz="1000"/>
          </a:p>
          <a:p>
            <a:pPr indent="-330833" lvl="1" marL="712468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99"/>
              <a:buFont typeface="Arial"/>
              <a:buChar char="•"/>
            </a:pPr>
            <a:r>
              <a:rPr b="0" i="0" lang="en-US" sz="2899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Test: 16,767 samples (20%)</a:t>
            </a:r>
            <a:endParaRPr sz="1000"/>
          </a:p>
          <a:p>
            <a:pPr indent="-330833" lvl="1" marL="712468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99"/>
              <a:buFont typeface="Arial"/>
              <a:buChar char="•"/>
            </a:pPr>
            <a:r>
              <a:rPr b="0" i="0" lang="en-US" sz="2899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Balanced in both</a:t>
            </a:r>
            <a:endParaRPr sz="1000"/>
          </a:p>
          <a:p>
            <a:pPr indent="-330833" lvl="1" marL="712468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99"/>
              <a:buFont typeface="Arial"/>
              <a:buChar char="•"/>
            </a:pPr>
            <a:r>
              <a:rPr b="0" i="0" lang="en-US" sz="2899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leakage from state-based sampling</a:t>
            </a: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7051A"/>
            </a:gs>
            <a:gs pos="100000">
              <a:srgbClr val="191745"/>
            </a:gs>
          </a:gsLst>
          <a:lin ang="5400000" scaled="0"/>
        </a:gra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7" name="Google Shape;227;p8"/>
          <p:cNvGraphicFramePr/>
          <p:nvPr/>
        </p:nvGraphicFramePr>
        <p:xfrm>
          <a:off x="9144000" y="293496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{59905B95-CD3D-430A-B5C7-7ACEC9B11BF3}</a:tableStyleId>
              </a:tblPr>
              <a:tblGrid>
                <a:gridCol w="2438400"/>
                <a:gridCol w="2438400"/>
                <a:gridCol w="2438400"/>
              </a:tblGrid>
              <a:tr h="123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03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96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 Good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96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 Poor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1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96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 Good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96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6657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96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1727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1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96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 Poor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96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2304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96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6079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8" name="Google Shape;228;p8"/>
          <p:cNvSpPr txBox="1"/>
          <p:nvPr/>
        </p:nvSpPr>
        <p:spPr>
          <a:xfrm>
            <a:off x="3997523" y="165113"/>
            <a:ext cx="10292953" cy="822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 1: LOGISTIC REGRESSION</a:t>
            </a:r>
            <a:endParaRPr/>
          </a:p>
        </p:txBody>
      </p:sp>
      <p:sp>
        <p:nvSpPr>
          <p:cNvPr id="229" name="Google Shape;229;p8"/>
          <p:cNvSpPr txBox="1"/>
          <p:nvPr/>
        </p:nvSpPr>
        <p:spPr>
          <a:xfrm>
            <a:off x="0" y="1630499"/>
            <a:ext cx="4842149" cy="1144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99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Accuracy: 75.98%</a:t>
            </a:r>
            <a:endParaRPr/>
          </a:p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99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AUC-ROC: 0.8418</a:t>
            </a:r>
            <a:endParaRPr/>
          </a:p>
        </p:txBody>
      </p:sp>
      <p:sp>
        <p:nvSpPr>
          <p:cNvPr id="230" name="Google Shape;230;p8"/>
          <p:cNvSpPr txBox="1"/>
          <p:nvPr/>
        </p:nvSpPr>
        <p:spPr>
          <a:xfrm>
            <a:off x="237804" y="3375479"/>
            <a:ext cx="6351271" cy="178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99" u="sng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Performance :</a:t>
            </a:r>
            <a:endParaRPr/>
          </a:p>
          <a:p>
            <a:pPr indent="-356234" lvl="1" marL="712468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99"/>
              <a:buFont typeface="Arial"/>
              <a:buChar char="•"/>
            </a:pPr>
            <a:r>
              <a:rPr b="0" i="0" lang="en-US" sz="3299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Recall (poor health): 73%</a:t>
            </a:r>
            <a:endParaRPr/>
          </a:p>
          <a:p>
            <a:pPr indent="-356234" lvl="1" marL="712468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99"/>
              <a:buFont typeface="Arial"/>
              <a:buChar char="•"/>
            </a:pPr>
            <a:r>
              <a:rPr b="0" i="0" lang="en-US" sz="3299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F1-score: 0.75</a:t>
            </a:r>
            <a:endParaRPr/>
          </a:p>
        </p:txBody>
      </p:sp>
      <p:sp>
        <p:nvSpPr>
          <p:cNvPr id="231" name="Google Shape;231;p8"/>
          <p:cNvSpPr txBox="1"/>
          <p:nvPr/>
        </p:nvSpPr>
        <p:spPr>
          <a:xfrm>
            <a:off x="9144000" y="1429381"/>
            <a:ext cx="8737200" cy="71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99" u="sng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Confusion Matrix: </a:t>
            </a:r>
            <a:endParaRPr/>
          </a:p>
          <a:p>
            <a:pPr indent="0" lvl="0" marL="0" marR="0" rtl="0" algn="l">
              <a:lnSpc>
                <a:spcPct val="25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5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5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5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5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5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5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99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(Logistic tends to slightly overpredict “Good Health”)</a:t>
            </a:r>
            <a:endParaRPr/>
          </a:p>
        </p:txBody>
      </p:sp>
      <p:sp>
        <p:nvSpPr>
          <p:cNvPr id="232" name="Google Shape;232;p8"/>
          <p:cNvSpPr txBox="1"/>
          <p:nvPr/>
        </p:nvSpPr>
        <p:spPr>
          <a:xfrm>
            <a:off x="237804" y="6144892"/>
            <a:ext cx="6809631" cy="25774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99" u="sng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Interpretation</a:t>
            </a:r>
            <a:endParaRPr/>
          </a:p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99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✔ Good baseline</a:t>
            </a:r>
            <a:endParaRPr/>
          </a:p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99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✔ Performs well with linear relationships</a:t>
            </a:r>
            <a:endParaRPr/>
          </a:p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99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✘ Misses some non-linear patterns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9"/>
          <p:cNvSpPr/>
          <p:nvPr/>
        </p:nvSpPr>
        <p:spPr>
          <a:xfrm>
            <a:off x="7505248" y="3342299"/>
            <a:ext cx="1399298" cy="628412"/>
          </a:xfrm>
          <a:custGeom>
            <a:rect b="b" l="l" r="r" t="t"/>
            <a:pathLst>
              <a:path extrusionOk="0" h="628412" w="1399298">
                <a:moveTo>
                  <a:pt x="0" y="0"/>
                </a:moveTo>
                <a:lnTo>
                  <a:pt x="1399299" y="0"/>
                </a:lnTo>
                <a:lnTo>
                  <a:pt x="1399299" y="628412"/>
                </a:lnTo>
                <a:lnTo>
                  <a:pt x="0" y="6284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8" name="Google Shape;238;p9"/>
          <p:cNvSpPr/>
          <p:nvPr/>
        </p:nvSpPr>
        <p:spPr>
          <a:xfrm>
            <a:off x="8904547" y="1862848"/>
            <a:ext cx="4676612" cy="7260518"/>
          </a:xfrm>
          <a:custGeom>
            <a:rect b="b" l="l" r="r" t="t"/>
            <a:pathLst>
              <a:path extrusionOk="0" h="1222102" w="787175">
                <a:moveTo>
                  <a:pt x="23176" y="0"/>
                </a:moveTo>
                <a:lnTo>
                  <a:pt x="763998" y="0"/>
                </a:lnTo>
                <a:cubicBezTo>
                  <a:pt x="770145" y="0"/>
                  <a:pt x="776040" y="2442"/>
                  <a:pt x="780386" y="6788"/>
                </a:cubicBezTo>
                <a:cubicBezTo>
                  <a:pt x="784733" y="11135"/>
                  <a:pt x="787175" y="17030"/>
                  <a:pt x="787175" y="23176"/>
                </a:cubicBezTo>
                <a:lnTo>
                  <a:pt x="787175" y="1198925"/>
                </a:lnTo>
                <a:cubicBezTo>
                  <a:pt x="787175" y="1205072"/>
                  <a:pt x="784733" y="1210967"/>
                  <a:pt x="780386" y="1215314"/>
                </a:cubicBezTo>
                <a:cubicBezTo>
                  <a:pt x="776040" y="1219660"/>
                  <a:pt x="770145" y="1222102"/>
                  <a:pt x="763998" y="1222102"/>
                </a:cubicBezTo>
                <a:lnTo>
                  <a:pt x="23176" y="1222102"/>
                </a:lnTo>
                <a:cubicBezTo>
                  <a:pt x="10376" y="1222102"/>
                  <a:pt x="0" y="1211725"/>
                  <a:pt x="0" y="1198925"/>
                </a:cubicBezTo>
                <a:lnTo>
                  <a:pt x="0" y="23176"/>
                </a:lnTo>
                <a:cubicBezTo>
                  <a:pt x="0" y="17030"/>
                  <a:pt x="2442" y="11135"/>
                  <a:pt x="6788" y="6788"/>
                </a:cubicBezTo>
                <a:cubicBezTo>
                  <a:pt x="11135" y="2442"/>
                  <a:pt x="17030" y="0"/>
                  <a:pt x="23176" y="0"/>
                </a:cubicBezTo>
                <a:close/>
              </a:path>
            </a:pathLst>
          </a:custGeom>
          <a:gradFill>
            <a:gsLst>
              <a:gs pos="0">
                <a:srgbClr val="154069"/>
              </a:gs>
              <a:gs pos="50000">
                <a:srgbClr val="144A7F"/>
              </a:gs>
              <a:gs pos="100000">
                <a:srgbClr val="3C98CB"/>
              </a:gs>
            </a:gsLst>
            <a:path path="circle">
              <a:fillToRect b="100%" l="0%" r="100%" t="0%"/>
            </a:path>
            <a:tileRect b="0%" l="-100%" r="0%" t="-100%"/>
          </a:gra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9"/>
          <p:cNvSpPr/>
          <p:nvPr/>
        </p:nvSpPr>
        <p:spPr>
          <a:xfrm>
            <a:off x="13809759" y="2336457"/>
            <a:ext cx="3030242" cy="6786909"/>
          </a:xfrm>
          <a:custGeom>
            <a:rect b="b" l="l" r="r" t="t"/>
            <a:pathLst>
              <a:path extrusionOk="0" h="1142383" w="510055">
                <a:moveTo>
                  <a:pt x="35768" y="0"/>
                </a:moveTo>
                <a:lnTo>
                  <a:pt x="474287" y="0"/>
                </a:lnTo>
                <a:cubicBezTo>
                  <a:pt x="494041" y="0"/>
                  <a:pt x="510055" y="16014"/>
                  <a:pt x="510055" y="35768"/>
                </a:cubicBezTo>
                <a:lnTo>
                  <a:pt x="510055" y="1106615"/>
                </a:lnTo>
                <a:cubicBezTo>
                  <a:pt x="510055" y="1126369"/>
                  <a:pt x="494041" y="1142383"/>
                  <a:pt x="474287" y="1142383"/>
                </a:cubicBezTo>
                <a:lnTo>
                  <a:pt x="35768" y="1142383"/>
                </a:lnTo>
                <a:cubicBezTo>
                  <a:pt x="16014" y="1142383"/>
                  <a:pt x="0" y="1126369"/>
                  <a:pt x="0" y="1106615"/>
                </a:cubicBezTo>
                <a:lnTo>
                  <a:pt x="0" y="35768"/>
                </a:lnTo>
                <a:cubicBezTo>
                  <a:pt x="0" y="16014"/>
                  <a:pt x="16014" y="0"/>
                  <a:pt x="35768" y="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4608" r="-24607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9"/>
          <p:cNvSpPr/>
          <p:nvPr/>
        </p:nvSpPr>
        <p:spPr>
          <a:xfrm>
            <a:off x="17041641" y="4003873"/>
            <a:ext cx="3030242" cy="6409993"/>
          </a:xfrm>
          <a:custGeom>
            <a:rect b="b" l="l" r="r" t="t"/>
            <a:pathLst>
              <a:path extrusionOk="0" h="1078940" w="510055">
                <a:moveTo>
                  <a:pt x="35768" y="0"/>
                </a:moveTo>
                <a:lnTo>
                  <a:pt x="474287" y="0"/>
                </a:lnTo>
                <a:cubicBezTo>
                  <a:pt x="494041" y="0"/>
                  <a:pt x="510055" y="16014"/>
                  <a:pt x="510055" y="35768"/>
                </a:cubicBezTo>
                <a:lnTo>
                  <a:pt x="510055" y="1043172"/>
                </a:lnTo>
                <a:cubicBezTo>
                  <a:pt x="510055" y="1062926"/>
                  <a:pt x="494041" y="1078940"/>
                  <a:pt x="474287" y="1078940"/>
                </a:cubicBezTo>
                <a:lnTo>
                  <a:pt x="35768" y="1078940"/>
                </a:lnTo>
                <a:cubicBezTo>
                  <a:pt x="16014" y="1078940"/>
                  <a:pt x="0" y="1062926"/>
                  <a:pt x="0" y="1043172"/>
                </a:cubicBezTo>
                <a:lnTo>
                  <a:pt x="0" y="35768"/>
                </a:lnTo>
                <a:cubicBezTo>
                  <a:pt x="0" y="16014"/>
                  <a:pt x="16014" y="0"/>
                  <a:pt x="35768" y="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08740" r="-10874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9"/>
          <p:cNvSpPr/>
          <p:nvPr/>
        </p:nvSpPr>
        <p:spPr>
          <a:xfrm>
            <a:off x="13809759" y="126866"/>
            <a:ext cx="3058149" cy="1935202"/>
          </a:xfrm>
          <a:custGeom>
            <a:rect b="b" l="l" r="r" t="t"/>
            <a:pathLst>
              <a:path extrusionOk="0" h="325736" w="514752">
                <a:moveTo>
                  <a:pt x="35442" y="0"/>
                </a:moveTo>
                <a:lnTo>
                  <a:pt x="479310" y="0"/>
                </a:lnTo>
                <a:cubicBezTo>
                  <a:pt x="498884" y="0"/>
                  <a:pt x="514752" y="15868"/>
                  <a:pt x="514752" y="35442"/>
                </a:cubicBezTo>
                <a:lnTo>
                  <a:pt x="514752" y="290294"/>
                </a:lnTo>
                <a:cubicBezTo>
                  <a:pt x="514752" y="309868"/>
                  <a:pt x="498884" y="325736"/>
                  <a:pt x="479310" y="325736"/>
                </a:cubicBezTo>
                <a:lnTo>
                  <a:pt x="35442" y="325736"/>
                </a:lnTo>
                <a:cubicBezTo>
                  <a:pt x="15868" y="325736"/>
                  <a:pt x="0" y="309868"/>
                  <a:pt x="0" y="290294"/>
                </a:cubicBezTo>
                <a:lnTo>
                  <a:pt x="0" y="35442"/>
                </a:lnTo>
                <a:cubicBezTo>
                  <a:pt x="0" y="15868"/>
                  <a:pt x="15868" y="0"/>
                  <a:pt x="35442" y="0"/>
                </a:cubicBezTo>
                <a:close/>
              </a:path>
            </a:pathLst>
          </a:custGeom>
          <a:gradFill>
            <a:gsLst>
              <a:gs pos="0">
                <a:srgbClr val="154069"/>
              </a:gs>
              <a:gs pos="50000">
                <a:srgbClr val="144A7F"/>
              </a:gs>
              <a:gs pos="100000">
                <a:srgbClr val="3C98CB"/>
              </a:gs>
            </a:gsLst>
            <a:lin ang="0" scaled="0"/>
          </a:gra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9"/>
          <p:cNvSpPr/>
          <p:nvPr/>
        </p:nvSpPr>
        <p:spPr>
          <a:xfrm>
            <a:off x="17095849" y="1862848"/>
            <a:ext cx="3030242" cy="1935202"/>
          </a:xfrm>
          <a:custGeom>
            <a:rect b="b" l="l" r="r" t="t"/>
            <a:pathLst>
              <a:path extrusionOk="0" h="325736" w="510055">
                <a:moveTo>
                  <a:pt x="35768" y="0"/>
                </a:moveTo>
                <a:lnTo>
                  <a:pt x="474287" y="0"/>
                </a:lnTo>
                <a:cubicBezTo>
                  <a:pt x="494041" y="0"/>
                  <a:pt x="510055" y="16014"/>
                  <a:pt x="510055" y="35768"/>
                </a:cubicBezTo>
                <a:lnTo>
                  <a:pt x="510055" y="289968"/>
                </a:lnTo>
                <a:cubicBezTo>
                  <a:pt x="510055" y="309722"/>
                  <a:pt x="494041" y="325736"/>
                  <a:pt x="474287" y="325736"/>
                </a:cubicBezTo>
                <a:lnTo>
                  <a:pt x="35768" y="325736"/>
                </a:lnTo>
                <a:cubicBezTo>
                  <a:pt x="16014" y="325736"/>
                  <a:pt x="0" y="309722"/>
                  <a:pt x="0" y="289968"/>
                </a:cubicBezTo>
                <a:lnTo>
                  <a:pt x="0" y="35768"/>
                </a:lnTo>
                <a:cubicBezTo>
                  <a:pt x="0" y="16014"/>
                  <a:pt x="16014" y="0"/>
                  <a:pt x="35768" y="0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2160" l="0" r="0" t="-2161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9"/>
          <p:cNvSpPr txBox="1"/>
          <p:nvPr/>
        </p:nvSpPr>
        <p:spPr>
          <a:xfrm>
            <a:off x="13809759" y="528458"/>
            <a:ext cx="30303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331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77.52%</a:t>
            </a:r>
            <a:endParaRPr sz="900"/>
          </a:p>
        </p:txBody>
      </p:sp>
      <p:sp>
        <p:nvSpPr>
          <p:cNvPr id="244" name="Google Shape;244;p9"/>
          <p:cNvSpPr txBox="1"/>
          <p:nvPr/>
        </p:nvSpPr>
        <p:spPr>
          <a:xfrm>
            <a:off x="14910122" y="1363497"/>
            <a:ext cx="1614428" cy="335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24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Satisfaction</a:t>
            </a:r>
            <a:endParaRPr/>
          </a:p>
        </p:txBody>
      </p:sp>
      <p:sp>
        <p:nvSpPr>
          <p:cNvPr id="245" name="Google Shape;245;p9"/>
          <p:cNvSpPr txBox="1"/>
          <p:nvPr/>
        </p:nvSpPr>
        <p:spPr>
          <a:xfrm>
            <a:off x="734583" y="210113"/>
            <a:ext cx="8655546" cy="822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00" u="sng" cap="none" strike="noStrike">
                <a:solidFill>
                  <a:srgbClr val="154069"/>
                </a:solidFill>
                <a:latin typeface="Arial"/>
                <a:ea typeface="Arial"/>
                <a:cs typeface="Arial"/>
                <a:sym typeface="Arial"/>
              </a:rPr>
              <a:t>MODEL 2: RANDOM FOREST</a:t>
            </a:r>
            <a:endParaRPr/>
          </a:p>
        </p:txBody>
      </p:sp>
      <p:sp>
        <p:nvSpPr>
          <p:cNvPr id="246" name="Google Shape;246;p9"/>
          <p:cNvSpPr txBox="1"/>
          <p:nvPr/>
        </p:nvSpPr>
        <p:spPr>
          <a:xfrm>
            <a:off x="8904547" y="3285149"/>
            <a:ext cx="4505400" cy="54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1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BMI Value</a:t>
            </a:r>
            <a:endParaRPr sz="10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1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Income Category</a:t>
            </a:r>
            <a:endParaRPr sz="10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1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Employment Status</a:t>
            </a:r>
            <a:endParaRPr sz="10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1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Mental Health Days</a:t>
            </a:r>
            <a:endParaRPr sz="10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1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Difficulty Concentrating</a:t>
            </a:r>
            <a:endParaRPr sz="10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1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Age Group</a:t>
            </a:r>
            <a:endParaRPr sz="10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1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Primary Insurance</a:t>
            </a:r>
            <a:endParaRPr sz="10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1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Diabetes Status</a:t>
            </a:r>
            <a:endParaRPr sz="10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1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Arthritis</a:t>
            </a:r>
            <a:endParaRPr sz="10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1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Exercise</a:t>
            </a:r>
            <a:endParaRPr sz="1000"/>
          </a:p>
        </p:txBody>
      </p:sp>
      <p:sp>
        <p:nvSpPr>
          <p:cNvPr id="247" name="Google Shape;247;p9"/>
          <p:cNvSpPr txBox="1"/>
          <p:nvPr/>
        </p:nvSpPr>
        <p:spPr>
          <a:xfrm>
            <a:off x="8904547" y="1976343"/>
            <a:ext cx="4648037" cy="844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996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Top Features</a:t>
            </a:r>
            <a:endParaRPr/>
          </a:p>
        </p:txBody>
      </p:sp>
      <p:sp>
        <p:nvSpPr>
          <p:cNvPr id="248" name="Google Shape;248;p9"/>
          <p:cNvSpPr txBox="1"/>
          <p:nvPr/>
        </p:nvSpPr>
        <p:spPr>
          <a:xfrm>
            <a:off x="5991155" y="9375716"/>
            <a:ext cx="104748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96" u="none" cap="none" strike="noStrike">
                <a:solidFill>
                  <a:srgbClr val="15406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Income appears in Top 2, confirming the project goal.</a:t>
            </a:r>
            <a:endParaRPr sz="800"/>
          </a:p>
        </p:txBody>
      </p:sp>
      <p:sp>
        <p:nvSpPr>
          <p:cNvPr id="249" name="Google Shape;249;p9"/>
          <p:cNvSpPr txBox="1"/>
          <p:nvPr/>
        </p:nvSpPr>
        <p:spPr>
          <a:xfrm>
            <a:off x="734583" y="1985868"/>
            <a:ext cx="4626664" cy="13132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796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Accuracy</a:t>
            </a:r>
            <a:r>
              <a:rPr b="1" i="0" lang="en-US" sz="3796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77.52%</a:t>
            </a:r>
            <a:endParaRPr/>
          </a:p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796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1" i="0" lang="en-US" sz="3796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AUC-ROC</a:t>
            </a:r>
            <a:r>
              <a:rPr b="1" i="0" lang="en-US" sz="3796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0.8549</a:t>
            </a:r>
            <a:endParaRPr/>
          </a:p>
        </p:txBody>
      </p:sp>
      <p:sp>
        <p:nvSpPr>
          <p:cNvPr id="250" name="Google Shape;250;p9"/>
          <p:cNvSpPr txBox="1"/>
          <p:nvPr/>
        </p:nvSpPr>
        <p:spPr>
          <a:xfrm>
            <a:off x="228305" y="3904036"/>
            <a:ext cx="8476200" cy="28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96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Strengths :</a:t>
            </a:r>
            <a:endParaRPr sz="900"/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6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✔ Handles non-linear patterns</a:t>
            </a:r>
            <a:endParaRPr sz="900"/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6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✔ Good balance between precision (77.5%) &amp; recall (78%)</a:t>
            </a:r>
            <a:endParaRPr sz="900"/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6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✔ Feature importance is interpretable</a:t>
            </a:r>
            <a:endParaRPr sz="900"/>
          </a:p>
        </p:txBody>
      </p:sp>
      <p:sp>
        <p:nvSpPr>
          <p:cNvPr id="251" name="Google Shape;251;p9"/>
          <p:cNvSpPr txBox="1"/>
          <p:nvPr/>
        </p:nvSpPr>
        <p:spPr>
          <a:xfrm>
            <a:off x="228305" y="6783307"/>
            <a:ext cx="7215300" cy="22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96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 :</a:t>
            </a:r>
            <a:endParaRPr sz="900"/>
          </a:p>
          <a:p>
            <a:pPr indent="-313333" lvl="1" marL="690168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96"/>
              <a:buFont typeface="Arial"/>
              <a:buChar char="•"/>
            </a:pPr>
            <a:r>
              <a:rPr b="1" i="0" lang="en-US" sz="2696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Correct Good Health: 6492</a:t>
            </a:r>
            <a:endParaRPr sz="900"/>
          </a:p>
          <a:p>
            <a:pPr indent="-313333" lvl="1" marL="690168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96"/>
              <a:buFont typeface="Arial"/>
              <a:buChar char="•"/>
            </a:pPr>
            <a:r>
              <a:rPr b="1" i="0" lang="en-US" sz="2696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Correct Poor Health: 6506</a:t>
            </a:r>
            <a:endParaRPr sz="900"/>
          </a:p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96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Balanced performance across classes</a:t>
            </a:r>
            <a:endParaRPr sz="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